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95" r:id="rId16"/>
    <p:sldId id="296" r:id="rId17"/>
    <p:sldId id="297" r:id="rId18"/>
    <p:sldId id="274" r:id="rId19"/>
    <p:sldId id="298" r:id="rId20"/>
    <p:sldId id="281" r:id="rId21"/>
    <p:sldId id="289" r:id="rId22"/>
    <p:sldId id="290" r:id="rId23"/>
    <p:sldId id="291" r:id="rId24"/>
    <p:sldId id="292" r:id="rId25"/>
    <p:sldId id="293" r:id="rId26"/>
    <p:sldId id="294" r:id="rId27"/>
    <p:sldId id="28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96">
          <p15:clr>
            <a:srgbClr val="A4A3A4"/>
          </p15:clr>
        </p15:guide>
        <p15:guide id="3" orient="horz" pos="1008">
          <p15:clr>
            <a:srgbClr val="A4A3A4"/>
          </p15:clr>
        </p15:guide>
        <p15:guide id="4" pos="2880">
          <p15:clr>
            <a:srgbClr val="A4A3A4"/>
          </p15:clr>
        </p15:guide>
        <p15:guide id="5" pos="576">
          <p15:clr>
            <a:srgbClr val="A4A3A4"/>
          </p15:clr>
        </p15:guide>
        <p15:guide id="6"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9" autoAdjust="0"/>
    <p:restoredTop sz="89500" autoAdjust="0"/>
  </p:normalViewPr>
  <p:slideViewPr>
    <p:cSldViewPr>
      <p:cViewPr varScale="1">
        <p:scale>
          <a:sx n="82" d="100"/>
          <a:sy n="82" d="100"/>
        </p:scale>
        <p:origin x="678" y="96"/>
      </p:cViewPr>
      <p:guideLst>
        <p:guide orient="horz" pos="2160"/>
        <p:guide orient="horz" pos="1296"/>
        <p:guide orient="horz" pos="1008"/>
        <p:guide pos="2880"/>
        <p:guide pos="576"/>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8D72A3-4F7D-40D8-A654-10570941C22D}" type="slidenum">
              <a:rPr lang="en-US"/>
              <a:pPr/>
              <a:t>‹#›</a:t>
            </a:fld>
            <a:endParaRPr lang="en-US"/>
          </a:p>
        </p:txBody>
      </p:sp>
    </p:spTree>
    <p:extLst>
      <p:ext uri="{BB962C8B-B14F-4D97-AF65-F5344CB8AC3E}">
        <p14:creationId xmlns:p14="http://schemas.microsoft.com/office/powerpoint/2010/main" val="1271721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2A9BFF-6C8F-4149-AB21-34394C1B8CFC}" type="slidenum">
              <a:rPr lang="en-US"/>
              <a:pPr eaLnBrk="1" hangingPunct="1"/>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s-US" b="1" smtClean="0">
                <a:latin typeface="Arial" panose="020B0604020202020204" pitchFamily="34" charset="0"/>
              </a:rPr>
              <a:t>Pregunte:</a:t>
            </a:r>
            <a:r>
              <a:rPr lang="es-US" smtClean="0">
                <a:latin typeface="Arial" panose="020B0604020202020204" pitchFamily="34" charset="0"/>
              </a:rPr>
              <a:t> ¿Cuáles son los deportes que usted planea ejercer con su bote?</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s-US" smtClean="0">
                <a:latin typeface="Arial" panose="020B0604020202020204" pitchFamily="34" charset="0"/>
              </a:rPr>
              <a:t>Escriba las respuestas en la pizarra blanca para referencia en el futuro.</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What are the sports that you plan to pursue with your boat?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Write responses on white board for future reference.</a:t>
            </a:r>
          </a:p>
        </p:txBody>
      </p:sp>
    </p:spTree>
    <p:extLst>
      <p:ext uri="{BB962C8B-B14F-4D97-AF65-F5344CB8AC3E}">
        <p14:creationId xmlns:p14="http://schemas.microsoft.com/office/powerpoint/2010/main" val="118997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19D96B-CCDF-4641-9BC3-3EDDCE260C11}" type="slidenum">
              <a:rPr lang="en-US"/>
              <a:pPr eaLnBrk="1" hangingPunct="1"/>
              <a:t>10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endParaRPr lang="es-US" smtClean="0">
              <a:latin typeface="Arial" panose="020B0604020202020204" pitchFamily="34" charset="0"/>
            </a:endParaRPr>
          </a:p>
          <a:p>
            <a:pPr eaLnBrk="1" hangingPunct="1"/>
            <a:r>
              <a:rPr lang="es-US" smtClean="0">
                <a:latin typeface="Arial" panose="020B0604020202020204" pitchFamily="34" charset="0"/>
              </a:rPr>
              <a:t>Repase cada pregunta:</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Aumentar el poder lentamente el poder lentamente para tomar la holgura.</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Ajuste la velocidad de acuerdo a las señales del esquiador.</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El observador debe de estar mirando al esquiador en todo momento.</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El navegante responde inmediatamente a las señales dadas por el esquiador.</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Asegúrese de señalarle al esquiador que se acerca una curva y en que dirección.</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r>
              <a:rPr lang="en-US" smtClean="0">
                <a:latin typeface="Arial" panose="020B0604020202020204" pitchFamily="34" charset="0"/>
              </a:rPr>
              <a:t>Review each question:</a:t>
            </a:r>
          </a:p>
          <a:p>
            <a:pPr eaLnBrk="1" hangingPunct="1">
              <a:buFontTx/>
              <a:buChar char="•"/>
            </a:pPr>
            <a:r>
              <a:rPr lang="en-US" smtClean="0">
                <a:latin typeface="Arial" panose="020B0604020202020204" pitchFamily="34" charset="0"/>
              </a:rPr>
              <a:t> Bring power up slowly to take in slack</a:t>
            </a:r>
          </a:p>
          <a:p>
            <a:pPr eaLnBrk="1" hangingPunct="1">
              <a:buFontTx/>
              <a:buChar char="•"/>
            </a:pPr>
            <a:r>
              <a:rPr lang="en-US" smtClean="0">
                <a:latin typeface="Arial" panose="020B0604020202020204" pitchFamily="34" charset="0"/>
              </a:rPr>
              <a:t> Adjust speed according to signals from skier.</a:t>
            </a:r>
          </a:p>
          <a:p>
            <a:pPr eaLnBrk="1" hangingPunct="1">
              <a:buFontTx/>
              <a:buChar char="•"/>
            </a:pPr>
            <a:r>
              <a:rPr lang="en-US" smtClean="0">
                <a:latin typeface="Arial" panose="020B0604020202020204" pitchFamily="34" charset="0"/>
              </a:rPr>
              <a:t> The observer should be watching the skier at all times.</a:t>
            </a:r>
          </a:p>
          <a:p>
            <a:pPr eaLnBrk="1" hangingPunct="1">
              <a:buFontTx/>
              <a:buChar char="•"/>
            </a:pPr>
            <a:r>
              <a:rPr lang="en-US" smtClean="0">
                <a:latin typeface="Arial" panose="020B0604020202020204" pitchFamily="34" charset="0"/>
              </a:rPr>
              <a:t> The boater immediately responds to the signals given by the skier.</a:t>
            </a:r>
          </a:p>
          <a:p>
            <a:pPr eaLnBrk="1" hangingPunct="1">
              <a:buFontTx/>
              <a:buChar char="•"/>
            </a:pPr>
            <a:r>
              <a:rPr lang="en-US" smtClean="0">
                <a:latin typeface="Arial" panose="020B0604020202020204" pitchFamily="34" charset="0"/>
              </a:rPr>
              <a:t> Be sure you signal to the skier that a turn is coming and in what direction.</a:t>
            </a:r>
          </a:p>
        </p:txBody>
      </p:sp>
    </p:spTree>
    <p:extLst>
      <p:ext uri="{BB962C8B-B14F-4D97-AF65-F5344CB8AC3E}">
        <p14:creationId xmlns:p14="http://schemas.microsoft.com/office/powerpoint/2010/main" val="408227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4D33F5-BBB5-4069-8349-3FA81E18AD15}" type="slidenum">
              <a:rPr lang="en-US"/>
              <a:pPr eaLnBrk="1" hangingPunct="1"/>
              <a:t>11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r>
              <a:rPr lang="es-US" smtClean="0">
                <a:latin typeface="Arial" panose="020B0604020202020204" pitchFamily="34" charset="0"/>
              </a:rPr>
              <a:t>Repase estos puntos críticos de seguridad:</a:t>
            </a:r>
          </a:p>
          <a:p>
            <a:pPr eaLnBrk="1" hangingPunct="1"/>
            <a:endParaRPr lang="en-US" smtClean="0">
              <a:latin typeface="Arial" panose="020B0604020202020204" pitchFamily="34" charset="0"/>
            </a:endParaRPr>
          </a:p>
          <a:p>
            <a:pPr eaLnBrk="1" hangingPunct="1"/>
            <a:r>
              <a:rPr lang="es-US" smtClean="0">
                <a:latin typeface="Arial" panose="020B0604020202020204" pitchFamily="34" charset="0"/>
              </a:rPr>
              <a:t>Cuando la persona remolcada está en el agua, reduzca la velocidad, circule lentamente alrededor, y manténgalos en el lado del operador del bote.</a:t>
            </a:r>
            <a:endParaRPr lang="en-US" smtClean="0">
              <a:latin typeface="Arial" panose="020B0604020202020204" pitchFamily="34" charset="0"/>
            </a:endParaRPr>
          </a:p>
          <a:p>
            <a:pPr eaLnBrk="1" hangingPunct="1"/>
            <a:endParaRPr lang="es-US" smtClean="0">
              <a:latin typeface="Arial" panose="020B0604020202020204" pitchFamily="34" charset="0"/>
            </a:endParaRPr>
          </a:p>
          <a:p>
            <a:pPr eaLnBrk="1" hangingPunct="1"/>
            <a:r>
              <a:rPr lang="es-US" smtClean="0">
                <a:latin typeface="Arial" panose="020B0604020202020204" pitchFamily="34" charset="0"/>
              </a:rPr>
              <a:t>Cuando recupere la persona del agua y la traiga a bordo, apague el motor por completo…si pone el motor en ralentí todavía presenta peligro de accidentalmente engranar la hélice y causar lesiones.</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r>
              <a:rPr lang="en-US" smtClean="0">
                <a:latin typeface="Arial" panose="020B0604020202020204" pitchFamily="34" charset="0"/>
              </a:rPr>
              <a:t>Review these critical safety points: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When the person towed is in the water, reduce speed, circle them slowly, and keep them on the operator side of the boat.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When getting the person in the water back on board, shut down the engine completely..putting the engine in idle still presents danger of accidently engaging the prop and causing injury.</a:t>
            </a:r>
          </a:p>
        </p:txBody>
      </p:sp>
    </p:spTree>
    <p:extLst>
      <p:ext uri="{BB962C8B-B14F-4D97-AF65-F5344CB8AC3E}">
        <p14:creationId xmlns:p14="http://schemas.microsoft.com/office/powerpoint/2010/main" val="315402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3EB55E-4DED-4A59-9AEB-A18E6485C245}" type="slidenum">
              <a:rPr lang="en-US"/>
              <a:pPr eaLnBrk="1" hangingPunct="1"/>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r>
              <a:rPr lang="es-US" b="1" smtClean="0">
                <a:latin typeface="Arial" panose="020B0604020202020204" pitchFamily="34" charset="0"/>
              </a:rPr>
              <a:t>Pregunte:  </a:t>
            </a:r>
            <a:r>
              <a:rPr lang="es-US" smtClean="0">
                <a:latin typeface="Arial" panose="020B0604020202020204" pitchFamily="34" charset="0"/>
              </a:rPr>
              <a:t>¿Cuáles son las cosas que tiene que saber para ser remolcado seguramente?</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smtClean="0">
                <a:latin typeface="Arial" panose="020B0604020202020204" pitchFamily="34" charset="0"/>
              </a:rPr>
              <a:t>Las consideraciones de seguridad cuando está esquiando en el agua, usando un tubo, o con una tabla de correr olas:</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Usar un chaleco salvavidas apropiado </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Aprender las señales de mano y usarlas</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Nunca participar en estas actividades cuando esté bajo la influencia del alcohol u otros intoxicantes</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Nunca enrollar el cable de remolque alrededor de una parte del cuerpo</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Cuando se haya caído en el agua, aguante para arriba un esquí , levante un brazo si está en un tubo o en tabla de correr olas</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No se acerque a ninguna parte de un bote que tiene en marcha sus motores</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WHAT ARE THE THINGS YOU NEED TO KNOW TO BE TOWED SAFELY</a:t>
            </a:r>
          </a:p>
          <a:p>
            <a:pPr eaLnBrk="1" hangingPunct="1"/>
            <a:r>
              <a:rPr lang="en-US" smtClean="0">
                <a:latin typeface="Arial" panose="020B0604020202020204" pitchFamily="34" charset="0"/>
              </a:rPr>
              <a:t>Safety considerations when water skiing, tubing, or wake boarding:</a:t>
            </a:r>
          </a:p>
          <a:p>
            <a:pPr eaLnBrk="1" hangingPunct="1"/>
            <a:endParaRPr lang="en-US" smtClean="0">
              <a:latin typeface="Arial" panose="020B0604020202020204" pitchFamily="34" charset="0"/>
            </a:endParaRPr>
          </a:p>
          <a:p>
            <a:pPr eaLnBrk="1" hangingPunct="1">
              <a:buFontTx/>
              <a:buChar char="•"/>
            </a:pPr>
            <a:r>
              <a:rPr lang="en-US" smtClean="0">
                <a:latin typeface="Arial" panose="020B0604020202020204" pitchFamily="34" charset="0"/>
              </a:rPr>
              <a:t> Wear the appropriate life jacket</a:t>
            </a:r>
          </a:p>
          <a:p>
            <a:pPr eaLnBrk="1" hangingPunct="1">
              <a:buFontTx/>
              <a:buChar char="•"/>
            </a:pPr>
            <a:r>
              <a:rPr lang="en-US" smtClean="0">
                <a:latin typeface="Arial" panose="020B0604020202020204" pitchFamily="34" charset="0"/>
              </a:rPr>
              <a:t> Learn hand signals and use them</a:t>
            </a:r>
          </a:p>
          <a:p>
            <a:pPr eaLnBrk="1" hangingPunct="1">
              <a:buFontTx/>
              <a:buChar char="•"/>
            </a:pPr>
            <a:r>
              <a:rPr lang="en-US" smtClean="0">
                <a:latin typeface="Arial" panose="020B0604020202020204" pitchFamily="34" charset="0"/>
              </a:rPr>
              <a:t> Don’t ever participate in these activities when under the influence of alcohol or other intoxicants</a:t>
            </a:r>
          </a:p>
          <a:p>
            <a:pPr eaLnBrk="1" hangingPunct="1">
              <a:buFontTx/>
              <a:buChar char="•"/>
            </a:pPr>
            <a:r>
              <a:rPr lang="en-US" smtClean="0">
                <a:latin typeface="Arial" panose="020B0604020202020204" pitchFamily="34" charset="0"/>
              </a:rPr>
              <a:t> Never wrap the tow line around any body part</a:t>
            </a:r>
          </a:p>
          <a:p>
            <a:pPr eaLnBrk="1" hangingPunct="1">
              <a:buFontTx/>
              <a:buChar char="•"/>
            </a:pPr>
            <a:r>
              <a:rPr lang="en-US" smtClean="0">
                <a:latin typeface="Arial" panose="020B0604020202020204" pitchFamily="34" charset="0"/>
              </a:rPr>
              <a:t> When down in the water, hold up a ski if on water skis, hold up an arm if tubing or wake boarding</a:t>
            </a:r>
          </a:p>
          <a:p>
            <a:pPr eaLnBrk="1" hangingPunct="1">
              <a:buFontTx/>
              <a:buChar char="•"/>
            </a:pPr>
            <a:r>
              <a:rPr lang="en-US" smtClean="0">
                <a:latin typeface="Arial" panose="020B0604020202020204" pitchFamily="34" charset="0"/>
              </a:rPr>
              <a:t> Do not get anywhere near a boat that has its engines running </a:t>
            </a:r>
          </a:p>
        </p:txBody>
      </p:sp>
    </p:spTree>
    <p:extLst>
      <p:ext uri="{BB962C8B-B14F-4D97-AF65-F5344CB8AC3E}">
        <p14:creationId xmlns:p14="http://schemas.microsoft.com/office/powerpoint/2010/main" val="105505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B18644-3B26-49A5-A321-D7F8F1542813}" type="slidenum">
              <a:rPr lang="en-US"/>
              <a:pPr eaLnBrk="1" hangingPunct="1"/>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S" b="1" smtClean="0">
                <a:latin typeface="Arial" panose="020B0604020202020204" pitchFamily="34" charset="0"/>
              </a:rPr>
              <a:t>Notas del Instructor:</a:t>
            </a:r>
            <a:endParaRPr lang="en-US" b="1" smtClean="0">
              <a:latin typeface="Arial" panose="020B0604020202020204" pitchFamily="34" charset="0"/>
            </a:endParaRPr>
          </a:p>
          <a:p>
            <a:r>
              <a:rPr lang="es-US" b="1" smtClean="0">
                <a:latin typeface="Arial" panose="020B0604020202020204" pitchFamily="34" charset="0"/>
              </a:rPr>
              <a:t>Pregunte: </a:t>
            </a:r>
            <a:r>
              <a:rPr lang="es-US" smtClean="0">
                <a:latin typeface="Arial" panose="020B0604020202020204" pitchFamily="34" charset="0"/>
              </a:rPr>
              <a:t>¿Puede cada uno de ustedes compartir una cosa que mantiene el navegante seguro al operar una canoa, Cayac o balsa? </a:t>
            </a:r>
            <a:endParaRPr lang="en-US" smtClean="0">
              <a:latin typeface="Arial" panose="020B0604020202020204" pitchFamily="34" charset="0"/>
            </a:endParaRPr>
          </a:p>
          <a:p>
            <a:r>
              <a:rPr lang="es-US" smtClean="0">
                <a:latin typeface="Arial" panose="020B0604020202020204" pitchFamily="34" charset="0"/>
              </a:rPr>
              <a:t> </a:t>
            </a:r>
            <a:endParaRPr lang="en-US" smtClean="0">
              <a:latin typeface="Arial" panose="020B0604020202020204" pitchFamily="34" charset="0"/>
            </a:endParaRPr>
          </a:p>
          <a:p>
            <a:pPr>
              <a:buFontTx/>
              <a:buChar char="•"/>
            </a:pPr>
            <a:r>
              <a:rPr lang="es-US" smtClean="0">
                <a:latin typeface="Arial" panose="020B0604020202020204" pitchFamily="34" charset="0"/>
              </a:rPr>
              <a:t> Conozca que tipo de corriente, rápidos, etcétera se encontrará en el agua en que va a salir.</a:t>
            </a:r>
            <a:endParaRPr lang="en-US" smtClean="0">
              <a:latin typeface="Arial" panose="020B0604020202020204" pitchFamily="34" charset="0"/>
            </a:endParaRPr>
          </a:p>
          <a:p>
            <a:pPr>
              <a:buFontTx/>
              <a:buChar char="•"/>
            </a:pPr>
            <a:r>
              <a:rPr lang="es-US" smtClean="0">
                <a:latin typeface="Arial" panose="020B0604020202020204" pitchFamily="34" charset="0"/>
              </a:rPr>
              <a:t> Si usted no sabe cómo manejar en las corrientes fuertes, debe de evitar los cuerpos de agua que puedan tenerlos.</a:t>
            </a:r>
            <a:endParaRPr lang="en-US" smtClean="0">
              <a:latin typeface="Arial" panose="020B0604020202020204" pitchFamily="34" charset="0"/>
            </a:endParaRPr>
          </a:p>
          <a:p>
            <a:pPr>
              <a:buFontTx/>
              <a:buChar char="•"/>
            </a:pPr>
            <a:r>
              <a:rPr lang="es-US" smtClean="0">
                <a:latin typeface="Arial" panose="020B0604020202020204" pitchFamily="34" charset="0"/>
              </a:rPr>
              <a:t> No remar solo.  Incluso cuando utiliza una embarcación de una persona, asegúrese de que otro palista lo está acompañando en otra embarcación.</a:t>
            </a:r>
            <a:endParaRPr lang="en-US" smtClean="0">
              <a:latin typeface="Arial" panose="020B0604020202020204" pitchFamily="34" charset="0"/>
            </a:endParaRPr>
          </a:p>
          <a:p>
            <a:pPr>
              <a:buFontTx/>
              <a:buChar char="•"/>
            </a:pPr>
            <a:r>
              <a:rPr lang="es-US" smtClean="0">
                <a:latin typeface="Arial" panose="020B0604020202020204" pitchFamily="34" charset="0"/>
              </a:rPr>
              <a:t> SIEMPRE  póngase un chaleco salvavidas. Si no lo lleva puesto y se cae en el agua fría, quizás nunca se lo </a:t>
            </a:r>
            <a:endParaRPr lang="en-US" smtClean="0">
              <a:latin typeface="Arial" panose="020B0604020202020204" pitchFamily="34" charset="0"/>
            </a:endParaRPr>
          </a:p>
          <a:p>
            <a:r>
              <a:rPr lang="es-US" smtClean="0">
                <a:latin typeface="Arial" panose="020B0604020202020204" pitchFamily="34" charset="0"/>
              </a:rPr>
              <a:t>va a poder poner.</a:t>
            </a:r>
            <a:endParaRPr lang="en-US" smtClean="0">
              <a:latin typeface="Arial" panose="020B0604020202020204" pitchFamily="34" charset="0"/>
            </a:endParaRPr>
          </a:p>
          <a:p>
            <a:pPr>
              <a:buFontTx/>
              <a:buChar char="•"/>
            </a:pPr>
            <a:r>
              <a:rPr lang="es-US" smtClean="0">
                <a:latin typeface="Arial" panose="020B0604020202020204" pitchFamily="34" charset="0"/>
              </a:rPr>
              <a:t> No sobrecargue su canoa, cayac o balsa. Los fabricantes tienen cargas mínimas recomendadas incluyendo los pasajeros. </a:t>
            </a:r>
            <a:endParaRPr lang="en-US" smtClean="0">
              <a:latin typeface="Arial" panose="020B0604020202020204" pitchFamily="34" charset="0"/>
            </a:endParaRPr>
          </a:p>
          <a:p>
            <a:pPr>
              <a:buFontTx/>
              <a:buChar char="•"/>
            </a:pPr>
            <a:r>
              <a:rPr lang="es-US" smtClean="0">
                <a:latin typeface="Arial" panose="020B0604020202020204" pitchFamily="34" charset="0"/>
              </a:rPr>
              <a:t> Inspeccione su canoa, cayac o balsa por  cayac por fugas.</a:t>
            </a:r>
            <a:endParaRPr lang="en-US" smtClean="0">
              <a:latin typeface="Arial" panose="020B0604020202020204" pitchFamily="34" charset="0"/>
            </a:endParaRPr>
          </a:p>
          <a:p>
            <a:pPr>
              <a:buFontTx/>
              <a:buChar char="•"/>
            </a:pPr>
            <a:r>
              <a:rPr lang="es-US" smtClean="0">
                <a:latin typeface="Arial" panose="020B0604020202020204" pitchFamily="34" charset="0"/>
              </a:rPr>
              <a:t> Tenga un plan de navegación… Dígale a alguien a dónde va, la ruta que intenta y su horario, ya sea para regresar o llegar a su próxima destinación.</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Can each of you share one thing that keeps the boater safe when operating a canoe, kayak or raft?</a:t>
            </a:r>
          </a:p>
          <a:p>
            <a:pPr eaLnBrk="1" hangingPunct="1">
              <a:buFontTx/>
              <a:buChar char="•"/>
            </a:pPr>
            <a:r>
              <a:rPr lang="en-US" smtClean="0">
                <a:latin typeface="Arial" panose="020B0604020202020204" pitchFamily="34" charset="0"/>
              </a:rPr>
              <a:t> Know what sort of currents, rapids, etc. you will encounter on the water you plan to go out on</a:t>
            </a:r>
          </a:p>
          <a:p>
            <a:pPr eaLnBrk="1" hangingPunct="1">
              <a:buFontTx/>
              <a:buChar char="•"/>
            </a:pPr>
            <a:r>
              <a:rPr lang="en-US" smtClean="0">
                <a:latin typeface="Arial" panose="020B0604020202020204" pitchFamily="34" charset="0"/>
              </a:rPr>
              <a:t> If you don’t know how to handle strong currents, avoid any bodies of water that might have them</a:t>
            </a:r>
          </a:p>
          <a:p>
            <a:pPr eaLnBrk="1" hangingPunct="1">
              <a:buFontTx/>
              <a:buChar char="•"/>
            </a:pPr>
            <a:r>
              <a:rPr lang="en-US" smtClean="0">
                <a:latin typeface="Arial" panose="020B0604020202020204" pitchFamily="34" charset="0"/>
              </a:rPr>
              <a:t> Don’t paddle alone.  Even when using a solo craft, make sure another paddler is in an accompanying craft</a:t>
            </a:r>
          </a:p>
          <a:p>
            <a:pPr eaLnBrk="1" hangingPunct="1">
              <a:buFontTx/>
              <a:buChar char="•"/>
            </a:pPr>
            <a:r>
              <a:rPr lang="en-US" smtClean="0">
                <a:latin typeface="Arial" panose="020B0604020202020204" pitchFamily="34" charset="0"/>
              </a:rPr>
              <a:t> ALWAYS wear a life jacket.  If you’re not wearing it and you fall into cold water, you probably won’t ever get it on </a:t>
            </a:r>
          </a:p>
          <a:p>
            <a:pPr eaLnBrk="1" hangingPunct="1">
              <a:buFontTx/>
              <a:buChar char="•"/>
            </a:pPr>
            <a:r>
              <a:rPr lang="en-US" smtClean="0">
                <a:latin typeface="Arial" panose="020B0604020202020204" pitchFamily="34" charset="0"/>
              </a:rPr>
              <a:t> Don’t overload your canoe, kayak or raft.  Manufacturers have maximum recommended loads including passengers</a:t>
            </a:r>
          </a:p>
          <a:p>
            <a:pPr eaLnBrk="1" hangingPunct="1">
              <a:buFontTx/>
              <a:buChar char="•"/>
            </a:pPr>
            <a:r>
              <a:rPr lang="en-US" smtClean="0">
                <a:latin typeface="Arial" panose="020B0604020202020204" pitchFamily="34" charset="0"/>
              </a:rPr>
              <a:t> Check your canoe, kayak or raft for leaks</a:t>
            </a:r>
          </a:p>
          <a:p>
            <a:pPr eaLnBrk="1" hangingPunct="1">
              <a:buFontTx/>
              <a:buChar char="•"/>
            </a:pPr>
            <a:r>
              <a:rPr lang="en-US" smtClean="0">
                <a:latin typeface="Arial" panose="020B0604020202020204" pitchFamily="34" charset="0"/>
              </a:rPr>
              <a:t> Have a float plan…tell someone where your are going, your intended route and your scheduled time to either return or reach your next destination </a:t>
            </a:r>
          </a:p>
        </p:txBody>
      </p:sp>
    </p:spTree>
    <p:extLst>
      <p:ext uri="{BB962C8B-B14F-4D97-AF65-F5344CB8AC3E}">
        <p14:creationId xmlns:p14="http://schemas.microsoft.com/office/powerpoint/2010/main" val="213751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540D79-FAFE-45C0-9E34-0D93AE583C5F}" type="slidenum">
              <a:rPr lang="en-US"/>
              <a:pPr eaLnBrk="1" hangingPunct="1"/>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S" b="1" smtClean="0">
                <a:latin typeface="Arial" panose="020B0604020202020204" pitchFamily="34" charset="0"/>
              </a:rPr>
              <a:t>Notas del Instructor:</a:t>
            </a:r>
            <a:endParaRPr lang="en-US" b="1" smtClean="0">
              <a:latin typeface="Arial" panose="020B0604020202020204" pitchFamily="34" charset="0"/>
            </a:endParaRPr>
          </a:p>
          <a:p>
            <a:r>
              <a:rPr lang="es-US" b="1" smtClean="0">
                <a:latin typeface="Arial" panose="020B0604020202020204" pitchFamily="34" charset="0"/>
              </a:rPr>
              <a:t>Pregunte: </a:t>
            </a:r>
            <a:r>
              <a:rPr lang="es-US" smtClean="0">
                <a:latin typeface="Arial" panose="020B0604020202020204" pitchFamily="34" charset="0"/>
              </a:rPr>
              <a:t>¿Cuáles son algunas de las cosas que debe de saber y hacer cuando se prepara para salir?</a:t>
            </a:r>
            <a:endParaRPr lang="en-US" smtClean="0">
              <a:latin typeface="Arial" panose="020B0604020202020204" pitchFamily="34" charset="0"/>
            </a:endParaRPr>
          </a:p>
          <a:p>
            <a:endParaRPr lang="es-US" smtClean="0">
              <a:latin typeface="Arial" panose="020B0604020202020204" pitchFamily="34" charset="0"/>
            </a:endParaRPr>
          </a:p>
          <a:p>
            <a:r>
              <a:rPr lang="es-US" smtClean="0">
                <a:latin typeface="Arial" panose="020B0604020202020204" pitchFamily="34" charset="0"/>
              </a:rPr>
              <a:t>Exploración: Haga un chequeo de los rápidos antes de proceder…deje la canoa, cayac o balsa en la playa, camine a un punto donde pueda ver otra balsa que esté de camino. No sobre estime sus capacidades.</a:t>
            </a:r>
            <a:endParaRPr lang="en-US" smtClean="0">
              <a:latin typeface="Arial" panose="020B0604020202020204" pitchFamily="34" charset="0"/>
            </a:endParaRPr>
          </a:p>
          <a:p>
            <a:r>
              <a:rPr lang="es-US" smtClean="0">
                <a:latin typeface="Arial" panose="020B0604020202020204" pitchFamily="34" charset="0"/>
              </a:rPr>
              <a:t> </a:t>
            </a:r>
            <a:endParaRPr lang="en-US" smtClean="0">
              <a:latin typeface="Arial" panose="020B0604020202020204" pitchFamily="34" charset="0"/>
            </a:endParaRPr>
          </a:p>
          <a:p>
            <a:r>
              <a:rPr lang="es-US" smtClean="0">
                <a:latin typeface="Arial" panose="020B0604020202020204" pitchFamily="34" charset="0"/>
              </a:rPr>
              <a:t>Asegúrese de no acercarse a los filtros  o una presa de cabeza baja.</a:t>
            </a:r>
            <a:endParaRPr lang="en-US" smtClean="0">
              <a:latin typeface="Arial" panose="020B0604020202020204" pitchFamily="34" charset="0"/>
            </a:endParaRPr>
          </a:p>
          <a:p>
            <a:endParaRPr lang="es-US" smtClean="0">
              <a:latin typeface="Arial" panose="020B0604020202020204" pitchFamily="34" charset="0"/>
            </a:endParaRPr>
          </a:p>
          <a:p>
            <a:r>
              <a:rPr lang="es-US" smtClean="0">
                <a:latin typeface="Arial" panose="020B0604020202020204" pitchFamily="34" charset="0"/>
              </a:rPr>
              <a:t>Si zozobra, flote en el lado río arriba de su canoa…la embarcación se convierte en una barrera entre usted y cualquier roca o troncos río abajo.</a:t>
            </a:r>
            <a:endParaRPr lang="en-US" smtClean="0">
              <a:latin typeface="Arial" panose="020B0604020202020204" pitchFamily="34" charset="0"/>
            </a:endParaRPr>
          </a:p>
          <a:p>
            <a:r>
              <a:rPr lang="es-US" smtClean="0">
                <a:latin typeface="Arial" panose="020B0604020202020204" pitchFamily="34" charset="0"/>
              </a:rPr>
              <a:t> </a:t>
            </a:r>
            <a:endParaRPr lang="en-US" smtClean="0">
              <a:latin typeface="Arial" panose="020B0604020202020204" pitchFamily="34" charset="0"/>
            </a:endParaRPr>
          </a:p>
          <a:p>
            <a:r>
              <a:rPr lang="es-US" smtClean="0">
                <a:latin typeface="Arial" panose="020B0604020202020204" pitchFamily="34" charset="0"/>
              </a:rPr>
              <a:t>Lo más que le sea posible, quédese cerca de la costa.</a:t>
            </a:r>
            <a:endParaRPr lang="en-US" smtClean="0">
              <a:latin typeface="Arial" panose="020B0604020202020204" pitchFamily="34" charset="0"/>
            </a:endParaRPr>
          </a:p>
          <a:p>
            <a:r>
              <a:rPr lang="es-US" smtClean="0">
                <a:latin typeface="Arial" panose="020B0604020202020204" pitchFamily="34" charset="0"/>
              </a:rPr>
              <a:t> </a:t>
            </a:r>
            <a:endParaRPr lang="en-US" smtClean="0">
              <a:latin typeface="Arial" panose="020B0604020202020204" pitchFamily="34" charset="0"/>
            </a:endParaRPr>
          </a:p>
          <a:p>
            <a:r>
              <a:rPr lang="es-US" smtClean="0">
                <a:latin typeface="Arial" panose="020B0604020202020204" pitchFamily="34" charset="0"/>
              </a:rPr>
              <a:t>Tenga en cuenta la temperatura del agua. Sepa que si usted se va por la borda en el agua fría, inmersión en el agua fría puede hacerlo indefenso muy rápidamente después de haberse caído en el agua.</a:t>
            </a:r>
            <a:endParaRPr lang="en-US" smtClean="0">
              <a:latin typeface="Arial" panose="020B0604020202020204" pitchFamily="34" charset="0"/>
            </a:endParaRPr>
          </a:p>
          <a:p>
            <a:pPr eaLnBrk="1" hangingPunct="1">
              <a:lnSpc>
                <a:spcPct val="90000"/>
              </a:lnSpc>
            </a:pPr>
            <a:endParaRPr lang="en-US" b="1" smtClean="0">
              <a:latin typeface="Arial" panose="020B0604020202020204" pitchFamily="34" charset="0"/>
            </a:endParaRPr>
          </a:p>
          <a:p>
            <a:pPr eaLnBrk="1" hangingPunct="1">
              <a:lnSpc>
                <a:spcPct val="90000"/>
              </a:lnSpc>
            </a:pPr>
            <a:endParaRPr lang="en-US" b="1" smtClean="0">
              <a:latin typeface="Arial" panose="020B0604020202020204" pitchFamily="34" charset="0"/>
            </a:endParaRPr>
          </a:p>
          <a:p>
            <a:pPr eaLnBrk="1" hangingPunct="1">
              <a:lnSpc>
                <a:spcPct val="90000"/>
              </a:lnSpc>
            </a:pPr>
            <a:endParaRPr lang="en-US" b="1" smtClean="0">
              <a:latin typeface="Arial" panose="020B0604020202020204" pitchFamily="34" charset="0"/>
            </a:endParaRP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Instructor Notes:</a:t>
            </a: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ASK:</a:t>
            </a:r>
            <a:r>
              <a:rPr lang="en-US" smtClean="0">
                <a:latin typeface="Arial" panose="020B0604020202020204" pitchFamily="34" charset="0"/>
              </a:rPr>
              <a:t>  What are some of the things you need to know and do when preparing to go?</a:t>
            </a:r>
          </a:p>
          <a:p>
            <a:pPr eaLnBrk="1" hangingPunct="1">
              <a:lnSpc>
                <a:spcPct val="90000"/>
              </a:lnSpc>
            </a:pPr>
            <a:r>
              <a:rPr lang="en-US" smtClean="0">
                <a:latin typeface="Arial" panose="020B0604020202020204" pitchFamily="34" charset="0"/>
              </a:rPr>
              <a:t>Scouting:  Check rapids before you proceed…beach your canoe, kayak or raft and walk to a point where you can overlook and evaluate an upcoming raft.  Don’t overestimate your capabilities</a:t>
            </a:r>
          </a:p>
          <a:p>
            <a:pPr eaLnBrk="1" hangingPunct="1">
              <a:lnSpc>
                <a:spcPct val="90000"/>
              </a:lnSpc>
            </a:pPr>
            <a:endParaRPr lang="en-US" smtClean="0">
              <a:latin typeface="Arial" panose="020B0604020202020204" pitchFamily="34" charset="0"/>
            </a:endParaRPr>
          </a:p>
          <a:p>
            <a:pPr eaLnBrk="1" hangingPunct="1">
              <a:lnSpc>
                <a:spcPct val="90000"/>
              </a:lnSpc>
            </a:pPr>
            <a:r>
              <a:rPr lang="en-US" smtClean="0">
                <a:latin typeface="Arial" panose="020B0604020202020204" pitchFamily="34" charset="0"/>
              </a:rPr>
              <a:t>Make sure you don’t get near strainers or low-head dam.</a:t>
            </a:r>
          </a:p>
          <a:p>
            <a:pPr eaLnBrk="1" hangingPunct="1">
              <a:lnSpc>
                <a:spcPct val="90000"/>
              </a:lnSpc>
            </a:pPr>
            <a:endParaRPr lang="en-US" smtClean="0">
              <a:latin typeface="Arial" panose="020B0604020202020204" pitchFamily="34" charset="0"/>
            </a:endParaRPr>
          </a:p>
          <a:p>
            <a:pPr eaLnBrk="1" hangingPunct="1">
              <a:lnSpc>
                <a:spcPct val="90000"/>
              </a:lnSpc>
            </a:pPr>
            <a:r>
              <a:rPr lang="en-US" smtClean="0">
                <a:latin typeface="Arial" panose="020B0604020202020204" pitchFamily="34" charset="0"/>
              </a:rPr>
              <a:t>If you capsize, float on the upstream side of your canoe, kayak or raft…the vessel becomes a buffer between you and any downstream rocks or logs</a:t>
            </a:r>
          </a:p>
          <a:p>
            <a:pPr eaLnBrk="1" hangingPunct="1">
              <a:lnSpc>
                <a:spcPct val="90000"/>
              </a:lnSpc>
            </a:pPr>
            <a:endParaRPr lang="en-US" smtClean="0">
              <a:latin typeface="Arial" panose="020B0604020202020204" pitchFamily="34" charset="0"/>
            </a:endParaRPr>
          </a:p>
          <a:p>
            <a:pPr eaLnBrk="1" hangingPunct="1">
              <a:lnSpc>
                <a:spcPct val="90000"/>
              </a:lnSpc>
            </a:pPr>
            <a:r>
              <a:rPr lang="en-US" smtClean="0">
                <a:latin typeface="Arial" panose="020B0604020202020204" pitchFamily="34" charset="0"/>
              </a:rPr>
              <a:t>Watch the weather and know what you’re seeing</a:t>
            </a:r>
          </a:p>
          <a:p>
            <a:pPr eaLnBrk="1" hangingPunct="1">
              <a:lnSpc>
                <a:spcPct val="90000"/>
              </a:lnSpc>
            </a:pPr>
            <a:endParaRPr lang="en-US" smtClean="0">
              <a:latin typeface="Arial" panose="020B0604020202020204" pitchFamily="34" charset="0"/>
            </a:endParaRPr>
          </a:p>
          <a:p>
            <a:pPr eaLnBrk="1" hangingPunct="1">
              <a:lnSpc>
                <a:spcPct val="90000"/>
              </a:lnSpc>
            </a:pPr>
            <a:r>
              <a:rPr lang="en-US" smtClean="0">
                <a:latin typeface="Arial" panose="020B0604020202020204" pitchFamily="34" charset="0"/>
              </a:rPr>
              <a:t>As much as practical, stay close to shore</a:t>
            </a:r>
          </a:p>
          <a:p>
            <a:pPr eaLnBrk="1" hangingPunct="1">
              <a:lnSpc>
                <a:spcPct val="90000"/>
              </a:lnSpc>
            </a:pPr>
            <a:endParaRPr lang="en-US" smtClean="0">
              <a:latin typeface="Arial" panose="020B0604020202020204" pitchFamily="34" charset="0"/>
            </a:endParaRPr>
          </a:p>
          <a:p>
            <a:pPr eaLnBrk="1" hangingPunct="1">
              <a:lnSpc>
                <a:spcPct val="90000"/>
              </a:lnSpc>
            </a:pPr>
            <a:r>
              <a:rPr lang="en-US" smtClean="0">
                <a:latin typeface="Arial" panose="020B0604020202020204" pitchFamily="34" charset="0"/>
              </a:rPr>
              <a:t>Be aware of the water temperature – Know that if you go overboard into cold water, cold water immersion may render you helpless very quickly after falling into the water </a:t>
            </a:r>
          </a:p>
        </p:txBody>
      </p:sp>
    </p:spTree>
    <p:extLst>
      <p:ext uri="{BB962C8B-B14F-4D97-AF65-F5344CB8AC3E}">
        <p14:creationId xmlns:p14="http://schemas.microsoft.com/office/powerpoint/2010/main" val="129654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D80C4A-4D26-47CA-BACA-1CE11E6E5A00}" type="slidenum">
              <a:rPr lang="en-US"/>
              <a:pPr eaLnBrk="1" hangingPunct="1"/>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b="1" smtClean="0">
                <a:latin typeface="Arial" panose="020B0604020202020204" pitchFamily="34" charset="0"/>
              </a:rPr>
              <a:t>Notas del Instructor:</a:t>
            </a:r>
          </a:p>
          <a:p>
            <a:r>
              <a:rPr lang="es-ES" b="1" smtClean="0">
                <a:latin typeface="Arial" panose="020B0604020202020204" pitchFamily="34" charset="0"/>
              </a:rPr>
              <a:t>Pregunte: </a:t>
            </a:r>
            <a:r>
              <a:rPr lang="es-ES" smtClean="0">
                <a:latin typeface="Arial" panose="020B0604020202020204" pitchFamily="34" charset="0"/>
              </a:rPr>
              <a:t>¿Cómo debe vestirse cuando está en una tabla a vela?</a:t>
            </a:r>
          </a:p>
          <a:p>
            <a:r>
              <a:rPr lang="es-ES" smtClean="0">
                <a:latin typeface="Arial" panose="020B0604020202020204" pitchFamily="34" charset="0"/>
              </a:rPr>
              <a:t>Traje húmedo – lo mantiene caliente</a:t>
            </a:r>
          </a:p>
          <a:p>
            <a:r>
              <a:rPr lang="es-ES" smtClean="0">
                <a:latin typeface="Arial" panose="020B0604020202020204" pitchFamily="34" charset="0"/>
              </a:rPr>
              <a:t>	Pieles de buceo puede ser todo lo que necesite en el agua caliente del Caribe</a:t>
            </a:r>
          </a:p>
          <a:p>
            <a:r>
              <a:rPr lang="es-ES" smtClean="0">
                <a:latin typeface="Arial" panose="020B0604020202020204" pitchFamily="34" charset="0"/>
              </a:rPr>
              <a:t>Chaleco Salvavidas</a:t>
            </a:r>
          </a:p>
          <a:p>
            <a:r>
              <a:rPr lang="es-ES" smtClean="0">
                <a:latin typeface="Arial" panose="020B0604020202020204" pitchFamily="34" charset="0"/>
              </a:rPr>
              <a:t> </a:t>
            </a:r>
          </a:p>
          <a:p>
            <a:r>
              <a:rPr lang="es-ES" b="1" smtClean="0">
                <a:latin typeface="Arial" panose="020B0604020202020204" pitchFamily="34" charset="0"/>
              </a:rPr>
              <a:t>Pregunte: </a:t>
            </a:r>
            <a:r>
              <a:rPr lang="es-ES" smtClean="0">
                <a:latin typeface="Arial" panose="020B0604020202020204" pitchFamily="34" charset="0"/>
              </a:rPr>
              <a:t>¿Hace sentido tener un plan de navegación si va a usar una tabla a vela?</a:t>
            </a:r>
          </a:p>
          <a:p>
            <a:r>
              <a:rPr lang="es-ES" smtClean="0">
                <a:latin typeface="Arial" panose="020B0604020202020204" pitchFamily="34" charset="0"/>
              </a:rPr>
              <a:t>Déjele saber a alguien a donde va y cuando espera regresar…al igual que en un plan de navegación cuando sale en un bote de motor o de vela.</a:t>
            </a:r>
          </a:p>
          <a:p>
            <a:pPr eaLnBrk="1" hangingPunct="1">
              <a:lnSpc>
                <a:spcPct val="90000"/>
              </a:lnSpc>
            </a:pPr>
            <a:endParaRPr lang="es-ES" b="1" smtClean="0">
              <a:latin typeface="Arial" panose="020B0604020202020204" pitchFamily="34" charset="0"/>
            </a:endParaRPr>
          </a:p>
          <a:p>
            <a:pPr eaLnBrk="1" hangingPunct="1">
              <a:lnSpc>
                <a:spcPct val="90000"/>
              </a:lnSpc>
            </a:pPr>
            <a:r>
              <a:rPr lang="es-ES" b="1" smtClean="0">
                <a:latin typeface="Arial" panose="020B0604020202020204" pitchFamily="34" charset="0"/>
              </a:rPr>
              <a:t>Pregunte: </a:t>
            </a:r>
            <a:r>
              <a:rPr lang="es-ES" smtClean="0">
                <a:latin typeface="Arial" panose="020B0604020202020204" pitchFamily="34" charset="0"/>
              </a:rPr>
              <a:t>¿Cuáles son algunas otras consideraciones de seguridad cuando usa una tabla a vela?</a:t>
            </a:r>
          </a:p>
          <a:p>
            <a:pPr eaLnBrk="1" hangingPunct="1">
              <a:lnSpc>
                <a:spcPct val="90000"/>
              </a:lnSpc>
            </a:pPr>
            <a:r>
              <a:rPr lang="es-ES" smtClean="0">
                <a:latin typeface="Arial" panose="020B0604020202020204" pitchFamily="34" charset="0"/>
              </a:rPr>
              <a:t>Exceso de fatiga</a:t>
            </a:r>
          </a:p>
          <a:p>
            <a:pPr eaLnBrk="1" hangingPunct="1">
              <a:lnSpc>
                <a:spcPct val="90000"/>
              </a:lnSpc>
            </a:pPr>
            <a:r>
              <a:rPr lang="es-ES" smtClean="0">
                <a:latin typeface="Arial" panose="020B0604020202020204" pitchFamily="34" charset="0"/>
              </a:rPr>
              <a:t>Hipotermia </a:t>
            </a:r>
          </a:p>
          <a:p>
            <a:pPr eaLnBrk="1" hangingPunct="1">
              <a:lnSpc>
                <a:spcPct val="90000"/>
              </a:lnSpc>
            </a:pPr>
            <a:r>
              <a:rPr lang="es-ES" smtClean="0">
                <a:latin typeface="Arial" panose="020B0604020202020204" pitchFamily="34" charset="0"/>
              </a:rPr>
              <a:t>Deshidratación</a:t>
            </a:r>
          </a:p>
          <a:p>
            <a:pPr eaLnBrk="1" hangingPunct="1">
              <a:lnSpc>
                <a:spcPct val="90000"/>
              </a:lnSpc>
            </a:pPr>
            <a:r>
              <a:rPr lang="es-ES" smtClean="0">
                <a:latin typeface="Arial" panose="020B0604020202020204" pitchFamily="34" charset="0"/>
              </a:rPr>
              <a:t>Sol excesivo</a:t>
            </a:r>
          </a:p>
          <a:p>
            <a:pPr eaLnBrk="1" hangingPunct="1">
              <a:lnSpc>
                <a:spcPct val="90000"/>
              </a:lnSpc>
            </a:pPr>
            <a:r>
              <a:rPr lang="es-ES" smtClean="0">
                <a:latin typeface="Arial" panose="020B0604020202020204" pitchFamily="34" charset="0"/>
              </a:rPr>
              <a:t>Peligros de otras embarcaciones</a:t>
            </a:r>
          </a:p>
          <a:p>
            <a:pPr eaLnBrk="1" hangingPunct="1">
              <a:lnSpc>
                <a:spcPct val="90000"/>
              </a:lnSpc>
            </a:pPr>
            <a:endParaRPr lang="en-US" b="1" smtClean="0">
              <a:latin typeface="Arial" panose="020B0604020202020204" pitchFamily="34" charset="0"/>
            </a:endParaRPr>
          </a:p>
          <a:p>
            <a:pPr eaLnBrk="1" hangingPunct="1">
              <a:lnSpc>
                <a:spcPct val="90000"/>
              </a:lnSpc>
            </a:pPr>
            <a:r>
              <a:rPr lang="es-ES" b="1" smtClean="0">
                <a:latin typeface="Arial" panose="020B0604020202020204" pitchFamily="34" charset="0"/>
              </a:rPr>
              <a:t>Pregunte: </a:t>
            </a:r>
            <a:r>
              <a:rPr lang="es-ES" smtClean="0">
                <a:latin typeface="Arial" panose="020B0604020202020204" pitchFamily="34" charset="0"/>
              </a:rPr>
              <a:t> ¿Qué debe de estar mirando siempre cuando está en una tabla de vela?</a:t>
            </a:r>
          </a:p>
          <a:p>
            <a:pPr eaLnBrk="1" hangingPunct="1">
              <a:lnSpc>
                <a:spcPct val="90000"/>
              </a:lnSpc>
            </a:pPr>
            <a:r>
              <a:rPr lang="es-ES" smtClean="0">
                <a:latin typeface="Arial" panose="020B0604020202020204" pitchFamily="34" charset="0"/>
              </a:rPr>
              <a:t>Botes</a:t>
            </a:r>
          </a:p>
          <a:p>
            <a:pPr eaLnBrk="1" hangingPunct="1">
              <a:lnSpc>
                <a:spcPct val="90000"/>
              </a:lnSpc>
            </a:pPr>
            <a:r>
              <a:rPr lang="es-ES" smtClean="0">
                <a:latin typeface="Arial" panose="020B0604020202020204" pitchFamily="34" charset="0"/>
              </a:rPr>
              <a:t>Estelas de los botes que han pasado</a:t>
            </a:r>
          </a:p>
          <a:p>
            <a:pPr eaLnBrk="1" hangingPunct="1">
              <a:lnSpc>
                <a:spcPct val="90000"/>
              </a:lnSpc>
            </a:pPr>
            <a:r>
              <a:rPr lang="es-ES" smtClean="0">
                <a:latin typeface="Arial" panose="020B0604020202020204" pitchFamily="34" charset="0"/>
              </a:rPr>
              <a:t>Conocimiento de la costa mas cercana…no alejarse demasiado de la costa</a:t>
            </a:r>
          </a:p>
          <a:p>
            <a:pPr eaLnBrk="1" hangingPunct="1">
              <a:lnSpc>
                <a:spcPct val="90000"/>
              </a:lnSpc>
            </a:pPr>
            <a:endParaRPr lang="es-ES" smtClean="0">
              <a:latin typeface="Arial" panose="020B0604020202020204" pitchFamily="34" charset="0"/>
            </a:endParaRPr>
          </a:p>
          <a:p>
            <a:pPr eaLnBrk="1" hangingPunct="1">
              <a:lnSpc>
                <a:spcPct val="90000"/>
              </a:lnSpc>
            </a:pPr>
            <a:endParaRPr lang="es-ES" b="1" smtClean="0">
              <a:latin typeface="Arial" panose="020B0604020202020204" pitchFamily="34" charset="0"/>
            </a:endParaRP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Instructor Notes:</a:t>
            </a: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ASK:</a:t>
            </a:r>
            <a:r>
              <a:rPr lang="en-US" smtClean="0">
                <a:latin typeface="Arial" panose="020B0604020202020204" pitchFamily="34" charset="0"/>
              </a:rPr>
              <a:t>  How should you dress when wind surfing?</a:t>
            </a:r>
          </a:p>
          <a:p>
            <a:pPr eaLnBrk="1" hangingPunct="1">
              <a:lnSpc>
                <a:spcPct val="90000"/>
              </a:lnSpc>
            </a:pPr>
            <a:r>
              <a:rPr lang="en-US" smtClean="0">
                <a:latin typeface="Arial" panose="020B0604020202020204" pitchFamily="34" charset="0"/>
              </a:rPr>
              <a:t>Wet suit – keeps you warm</a:t>
            </a:r>
          </a:p>
          <a:p>
            <a:pPr lvl="1" eaLnBrk="1" hangingPunct="1">
              <a:lnSpc>
                <a:spcPct val="90000"/>
              </a:lnSpc>
            </a:pPr>
            <a:r>
              <a:rPr lang="en-US" smtClean="0">
                <a:latin typeface="Arial" panose="020B0604020202020204" pitchFamily="34" charset="0"/>
              </a:rPr>
              <a:t>Dive skins may be all you need in warm Caribbean water</a:t>
            </a:r>
          </a:p>
          <a:p>
            <a:pPr eaLnBrk="1" hangingPunct="1">
              <a:lnSpc>
                <a:spcPct val="90000"/>
              </a:lnSpc>
            </a:pPr>
            <a:r>
              <a:rPr lang="en-US" smtClean="0">
                <a:latin typeface="Arial" panose="020B0604020202020204" pitchFamily="34" charset="0"/>
              </a:rPr>
              <a:t>Life jacket</a:t>
            </a: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ASK:</a:t>
            </a:r>
            <a:r>
              <a:rPr lang="en-US" smtClean="0">
                <a:latin typeface="Arial" panose="020B0604020202020204" pitchFamily="34" charset="0"/>
              </a:rPr>
              <a:t>  Does a “float plan” make sense when wind surfing?</a:t>
            </a:r>
          </a:p>
          <a:p>
            <a:pPr eaLnBrk="1" hangingPunct="1">
              <a:lnSpc>
                <a:spcPct val="90000"/>
              </a:lnSpc>
            </a:pPr>
            <a:r>
              <a:rPr lang="en-US" smtClean="0">
                <a:latin typeface="Arial" panose="020B0604020202020204" pitchFamily="34" charset="0"/>
              </a:rPr>
              <a:t>Let someone know where you’re going and when you expect to return…just like a float plan when going out on a power or sailing vessel.</a:t>
            </a: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ASK:</a:t>
            </a:r>
            <a:r>
              <a:rPr lang="en-US" smtClean="0">
                <a:latin typeface="Arial" panose="020B0604020202020204" pitchFamily="34" charset="0"/>
              </a:rPr>
              <a:t> What are some other safety considerations when wind surfing?</a:t>
            </a:r>
          </a:p>
          <a:p>
            <a:pPr eaLnBrk="1" hangingPunct="1">
              <a:lnSpc>
                <a:spcPct val="90000"/>
              </a:lnSpc>
            </a:pPr>
            <a:r>
              <a:rPr lang="en-US" smtClean="0">
                <a:latin typeface="Arial" panose="020B0604020202020204" pitchFamily="34" charset="0"/>
              </a:rPr>
              <a:t>Excess fatigue</a:t>
            </a:r>
          </a:p>
          <a:p>
            <a:pPr eaLnBrk="1" hangingPunct="1">
              <a:lnSpc>
                <a:spcPct val="90000"/>
              </a:lnSpc>
            </a:pPr>
            <a:r>
              <a:rPr lang="en-US" smtClean="0">
                <a:latin typeface="Arial" panose="020B0604020202020204" pitchFamily="34" charset="0"/>
              </a:rPr>
              <a:t>Hypothermia</a:t>
            </a:r>
          </a:p>
          <a:p>
            <a:pPr eaLnBrk="1" hangingPunct="1">
              <a:lnSpc>
                <a:spcPct val="90000"/>
              </a:lnSpc>
            </a:pPr>
            <a:r>
              <a:rPr lang="en-US" smtClean="0">
                <a:latin typeface="Arial" panose="020B0604020202020204" pitchFamily="34" charset="0"/>
              </a:rPr>
              <a:t>Dehydration</a:t>
            </a:r>
          </a:p>
          <a:p>
            <a:pPr eaLnBrk="1" hangingPunct="1">
              <a:lnSpc>
                <a:spcPct val="90000"/>
              </a:lnSpc>
            </a:pPr>
            <a:r>
              <a:rPr lang="en-US" smtClean="0">
                <a:latin typeface="Arial" panose="020B0604020202020204" pitchFamily="34" charset="0"/>
              </a:rPr>
              <a:t>Excessive sun</a:t>
            </a:r>
          </a:p>
          <a:p>
            <a:pPr eaLnBrk="1" hangingPunct="1">
              <a:lnSpc>
                <a:spcPct val="90000"/>
              </a:lnSpc>
            </a:pPr>
            <a:r>
              <a:rPr lang="en-US" smtClean="0">
                <a:latin typeface="Arial" panose="020B0604020202020204" pitchFamily="34" charset="0"/>
              </a:rPr>
              <a:t>Hazards from other craft</a:t>
            </a: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ASK:</a:t>
            </a:r>
            <a:r>
              <a:rPr lang="en-US" smtClean="0">
                <a:latin typeface="Arial" panose="020B0604020202020204" pitchFamily="34" charset="0"/>
              </a:rPr>
              <a:t>  What should you always be watching for when wind surfing?</a:t>
            </a:r>
          </a:p>
          <a:p>
            <a:pPr eaLnBrk="1" hangingPunct="1">
              <a:lnSpc>
                <a:spcPct val="90000"/>
              </a:lnSpc>
            </a:pPr>
            <a:r>
              <a:rPr lang="en-US" smtClean="0">
                <a:latin typeface="Arial" panose="020B0604020202020204" pitchFamily="34" charset="0"/>
              </a:rPr>
              <a:t>Boats</a:t>
            </a:r>
          </a:p>
          <a:p>
            <a:pPr eaLnBrk="1" hangingPunct="1">
              <a:lnSpc>
                <a:spcPct val="90000"/>
              </a:lnSpc>
            </a:pPr>
            <a:r>
              <a:rPr lang="en-US" smtClean="0">
                <a:latin typeface="Arial" panose="020B0604020202020204" pitchFamily="34" charset="0"/>
              </a:rPr>
              <a:t>Wakes of boats that have passed</a:t>
            </a:r>
          </a:p>
          <a:p>
            <a:pPr eaLnBrk="1" hangingPunct="1">
              <a:lnSpc>
                <a:spcPct val="90000"/>
              </a:lnSpc>
            </a:pPr>
            <a:r>
              <a:rPr lang="en-US" smtClean="0">
                <a:latin typeface="Arial" panose="020B0604020202020204" pitchFamily="34" charset="0"/>
              </a:rPr>
              <a:t>Awareness of the nearest shore…don’t stray too far from shore </a:t>
            </a:r>
          </a:p>
          <a:p>
            <a:pPr eaLnBrk="1" hangingPunct="1">
              <a:lnSpc>
                <a:spcPct val="90000"/>
              </a:lnSpc>
            </a:pPr>
            <a:endParaRPr lang="en-US" smtClean="0">
              <a:latin typeface="Arial" panose="020B0604020202020204" pitchFamily="34" charset="0"/>
            </a:endParaRPr>
          </a:p>
        </p:txBody>
      </p:sp>
    </p:spTree>
    <p:extLst>
      <p:ext uri="{BB962C8B-B14F-4D97-AF65-F5344CB8AC3E}">
        <p14:creationId xmlns:p14="http://schemas.microsoft.com/office/powerpoint/2010/main" val="70922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3B75DE-1F86-4C38-849F-4A33753B18BF}" type="slidenum">
              <a:rPr lang="en-US"/>
              <a:pPr eaLnBrk="1" hangingPunct="1"/>
              <a:t>16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b="1" smtClean="0">
                <a:latin typeface="Arial" panose="020B0604020202020204" pitchFamily="34" charset="0"/>
              </a:rPr>
              <a:t>Notas del Instructor:</a:t>
            </a:r>
          </a:p>
          <a:p>
            <a:r>
              <a:rPr lang="es-ES" smtClean="0">
                <a:latin typeface="Arial" panose="020B0604020202020204" pitchFamily="34" charset="0"/>
              </a:rPr>
              <a:t>Anime a los estudiantes interesados en navegación a que tomen un curso completo de navegación ofrecido por la Guardia Costera Auxiliar titulado “Habilidad en la Navegación y Marinería (Auxiliary Sailing Skills and Seamanship Course)</a:t>
            </a:r>
          </a:p>
          <a:p>
            <a:r>
              <a:rPr lang="es-ES" smtClean="0">
                <a:latin typeface="Arial" panose="020B0604020202020204" pitchFamily="34" charset="0"/>
              </a:rPr>
              <a:t>La  navegación segura le asegurará un día de navegación agradable. </a:t>
            </a:r>
          </a:p>
          <a:p>
            <a:endParaRPr lang="es-ES" b="1" smtClean="0">
              <a:latin typeface="Arial" panose="020B0604020202020204" pitchFamily="34" charset="0"/>
            </a:endParaRPr>
          </a:p>
          <a:p>
            <a:r>
              <a:rPr lang="es-ES" b="1" smtClean="0">
                <a:latin typeface="Arial" panose="020B0604020202020204" pitchFamily="34" charset="0"/>
              </a:rPr>
              <a:t>Pregunte: </a:t>
            </a:r>
            <a:r>
              <a:rPr lang="es-ES" smtClean="0">
                <a:latin typeface="Arial" panose="020B0604020202020204" pitchFamily="34" charset="0"/>
              </a:rPr>
              <a:t>¿Cuándo se encuentra con un bote de motor y usted está en un bote de vela, qué debe de hacer?</a:t>
            </a:r>
            <a:endParaRPr lang="es-ES" b="1" smtClean="0">
              <a:latin typeface="Arial" panose="020B0604020202020204" pitchFamily="34" charset="0"/>
            </a:endParaRPr>
          </a:p>
          <a:p>
            <a:pPr eaLnBrk="1" hangingPunct="1"/>
            <a:r>
              <a:rPr lang="es-ES" smtClean="0">
                <a:latin typeface="Arial" panose="020B0604020202020204" pitchFamily="34" charset="0"/>
              </a:rPr>
              <a:t>El velero es el que sigue el curso</a:t>
            </a:r>
          </a:p>
          <a:p>
            <a:pPr eaLnBrk="1" hangingPunct="1"/>
            <a:r>
              <a:rPr lang="es-ES" smtClean="0">
                <a:latin typeface="Arial" panose="020B0604020202020204" pitchFamily="34" charset="0"/>
              </a:rPr>
              <a:t>Esté siempre preparado para tomar acción evasiva si el bote de motor no cede el paso</a:t>
            </a: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 </a:t>
            </a:r>
            <a:r>
              <a:rPr lang="es-US" smtClean="0">
                <a:latin typeface="Arial" panose="020B0604020202020204" pitchFamily="34" charset="0"/>
              </a:rPr>
              <a:t>Cuándo esta navegando siempre este preparado para tirarse al agua. ¿De qué dos cosas tiene que estar muy consciente?</a:t>
            </a:r>
            <a:endParaRPr lang="en-US" smtClean="0">
              <a:latin typeface="Arial" panose="020B0604020202020204" pitchFamily="34" charset="0"/>
            </a:endParaRPr>
          </a:p>
          <a:p>
            <a:pPr eaLnBrk="1" hangingPunct="1"/>
            <a:r>
              <a:rPr lang="es-ES" smtClean="0">
                <a:latin typeface="Arial" panose="020B0604020202020204" pitchFamily="34" charset="0"/>
              </a:rPr>
              <a:t>Estar vestido apropiadamente para la temperatura del agua.</a:t>
            </a:r>
          </a:p>
          <a:p>
            <a:pPr eaLnBrk="1" hangingPunct="1"/>
            <a:r>
              <a:rPr lang="es-ES" smtClean="0">
                <a:latin typeface="Arial" panose="020B0604020202020204" pitchFamily="34" charset="0"/>
              </a:rPr>
              <a:t>Usar un chaleco salvavidas en todo momento a bordo.</a:t>
            </a:r>
          </a:p>
          <a:p>
            <a:pPr eaLnBrk="1" hangingPunct="1"/>
            <a:endParaRPr lang="es-ES" b="1" smtClean="0">
              <a:latin typeface="Arial" panose="020B0604020202020204" pitchFamily="34" charset="0"/>
            </a:endParaRPr>
          </a:p>
          <a:p>
            <a:pPr eaLnBrk="1" hangingPunct="1"/>
            <a:r>
              <a:rPr lang="es-ES" b="1" smtClean="0">
                <a:latin typeface="Arial" panose="020B0604020202020204" pitchFamily="34" charset="0"/>
              </a:rPr>
              <a:t>Pregunte: </a:t>
            </a:r>
            <a:r>
              <a:rPr lang="es-ES" smtClean="0">
                <a:latin typeface="Arial" panose="020B0604020202020204" pitchFamily="34" charset="0"/>
              </a:rPr>
              <a:t>¿Cuáles son otras consideraciones de seguridad?</a:t>
            </a:r>
          </a:p>
          <a:p>
            <a:pPr eaLnBrk="1" hangingPunct="1"/>
            <a:r>
              <a:rPr lang="es-ES" smtClean="0">
                <a:latin typeface="Arial" panose="020B0604020202020204" pitchFamily="34" charset="0"/>
              </a:rPr>
              <a:t>Al lanzamiento, busque por cables eléctricos aéreos antes de pisar el mástil.</a:t>
            </a:r>
          </a:p>
          <a:p>
            <a:pPr eaLnBrk="1" hangingPunct="1"/>
            <a:r>
              <a:rPr lang="es-ES" smtClean="0">
                <a:latin typeface="Arial" panose="020B0604020202020204" pitchFamily="34" charset="0"/>
              </a:rPr>
              <a:t>No navegar durante tormentas o condiciones de vientos fuertes</a:t>
            </a:r>
          </a:p>
          <a:p>
            <a:pPr eaLnBrk="1" hangingPunct="1"/>
            <a:r>
              <a:rPr lang="es-ES" smtClean="0">
                <a:latin typeface="Arial" panose="020B0604020202020204" pitchFamily="34" charset="0"/>
              </a:rPr>
              <a:t>Mástiles son conductores de relámpagos (rayos)</a:t>
            </a: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r>
              <a:rPr lang="en-US" smtClean="0">
                <a:latin typeface="Arial" panose="020B0604020202020204" pitchFamily="34" charset="0"/>
              </a:rPr>
              <a:t>Encourage students with an interest in sailing to take a complete sailing course like the Auxiliary Sailing Skills &amp; Seamanship course</a:t>
            </a:r>
          </a:p>
          <a:p>
            <a:pPr eaLnBrk="1" hangingPunct="1"/>
            <a:r>
              <a:rPr lang="en-US" smtClean="0">
                <a:latin typeface="Arial" panose="020B0604020202020204" pitchFamily="34" charset="0"/>
              </a:rPr>
              <a:t>Safe sailing will assure you a pleasant day of sailing. </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When encountering a power vessel and you are under sail, what should you do?</a:t>
            </a:r>
          </a:p>
          <a:p>
            <a:pPr eaLnBrk="1" hangingPunct="1"/>
            <a:r>
              <a:rPr lang="en-US" smtClean="0">
                <a:latin typeface="Arial" panose="020B0604020202020204" pitchFamily="34" charset="0"/>
              </a:rPr>
              <a:t>Sail boat is the stand on vessel</a:t>
            </a:r>
          </a:p>
          <a:p>
            <a:pPr eaLnBrk="1" hangingPunct="1"/>
            <a:r>
              <a:rPr lang="en-US" smtClean="0">
                <a:latin typeface="Arial" panose="020B0604020202020204" pitchFamily="34" charset="0"/>
              </a:rPr>
              <a:t>Always be prepared to take evasive action if power vessel does not give way</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When sailing, always be prepared for going into the water.  What are two things to be most aware of?</a:t>
            </a:r>
          </a:p>
          <a:p>
            <a:pPr eaLnBrk="1" hangingPunct="1"/>
            <a:r>
              <a:rPr lang="en-US" smtClean="0">
                <a:latin typeface="Arial" panose="020B0604020202020204" pitchFamily="34" charset="0"/>
              </a:rPr>
              <a:t>Be dressed appropriately for the water temperature</a:t>
            </a:r>
          </a:p>
          <a:p>
            <a:pPr eaLnBrk="1" hangingPunct="1"/>
            <a:r>
              <a:rPr lang="en-US" smtClean="0">
                <a:latin typeface="Arial" panose="020B0604020202020204" pitchFamily="34" charset="0"/>
              </a:rPr>
              <a:t>Wear a life jacket at all times on board</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What are some other safety considerations?</a:t>
            </a:r>
          </a:p>
          <a:p>
            <a:pPr eaLnBrk="1" hangingPunct="1"/>
            <a:r>
              <a:rPr lang="en-US" smtClean="0">
                <a:latin typeface="Arial" panose="020B0604020202020204" pitchFamily="34" charset="0"/>
              </a:rPr>
              <a:t>When launching, look for overhead electrical wires before stepping the mast</a:t>
            </a:r>
          </a:p>
          <a:p>
            <a:pPr eaLnBrk="1" hangingPunct="1"/>
            <a:r>
              <a:rPr lang="en-US" smtClean="0">
                <a:latin typeface="Arial" panose="020B0604020202020204" pitchFamily="34" charset="0"/>
              </a:rPr>
              <a:t>Do not sail during storms or high-wind conditions</a:t>
            </a:r>
          </a:p>
          <a:p>
            <a:pPr eaLnBrk="1" hangingPunct="1"/>
            <a:r>
              <a:rPr lang="en-US" smtClean="0">
                <a:latin typeface="Arial" panose="020B0604020202020204" pitchFamily="34" charset="0"/>
              </a:rPr>
              <a:t>Masts conduct lightning </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2574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5A01CA-382F-4D7E-95CF-17934C16A2A5}" type="slidenum">
              <a:rPr lang="en-US"/>
              <a:pPr eaLnBrk="1" hangingPunct="1"/>
              <a:t>17</a:t>
            </a:fld>
            <a:endParaRPr lang="en-US"/>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b="1" smtClean="0">
                <a:latin typeface="Arial" panose="020B0604020202020204" pitchFamily="34" charset="0"/>
              </a:rPr>
              <a:t>Pregunte: </a:t>
            </a:r>
            <a:r>
              <a:rPr lang="es-ES" smtClean="0">
                <a:latin typeface="Arial" panose="020B0604020202020204" pitchFamily="34" charset="0"/>
              </a:rPr>
              <a:t>¿Qué otras consideraciones de seguridad debe de tomar en cuenta cuando está navegando?</a:t>
            </a:r>
            <a:endParaRPr lang="es-ES" b="1" smtClean="0">
              <a:latin typeface="Arial" panose="020B0604020202020204" pitchFamily="34" charset="0"/>
            </a:endParaRPr>
          </a:p>
          <a:p>
            <a:pPr eaLnBrk="1" hangingPunct="1"/>
            <a:r>
              <a:rPr lang="es-ES" smtClean="0">
                <a:latin typeface="Arial" panose="020B0604020202020204" pitchFamily="34" charset="0"/>
              </a:rPr>
              <a:t>Llevar una linterna</a:t>
            </a:r>
          </a:p>
          <a:p>
            <a:pPr eaLnBrk="1" hangingPunct="1"/>
            <a:r>
              <a:rPr lang="es-ES" smtClean="0">
                <a:latin typeface="Arial" panose="020B0604020202020204" pitchFamily="34" charset="0"/>
              </a:rPr>
              <a:t>Si usted se encuentra en el agua durante la noche, mantenga su bote visible a hasta que pueda salir del agua;</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Veleros con motores deberán mostrar las mismas luces de color como los botes de motor…rojo, verde y blanco.</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Cuando bajo el poder del motor, un velero debe cumplir con las mismas normas de circulación como un bote de motor.</a:t>
            </a:r>
          </a:p>
          <a:p>
            <a:pPr lvl="1" eaLnBrk="1" hangingPunct="1"/>
            <a:endParaRPr lang="es-ES" smtClean="0">
              <a:latin typeface="Arial" panose="020B0604020202020204" pitchFamily="34" charset="0"/>
            </a:endParaRPr>
          </a:p>
          <a:p>
            <a:pPr eaLnBrk="1" hangingPunct="1"/>
            <a:r>
              <a:rPr lang="es-ES" smtClean="0">
                <a:latin typeface="Arial" panose="020B0604020202020204" pitchFamily="34" charset="0"/>
              </a:rPr>
              <a:t>Tenga cuidado de tener espacio para el mástil cerca de líneas eléctricas y puentes.</a:t>
            </a: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r>
              <a:rPr lang="es-E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What are some other safety considerations when you are sailing:</a:t>
            </a:r>
          </a:p>
          <a:p>
            <a:pPr eaLnBrk="1" hangingPunct="1"/>
            <a:r>
              <a:rPr lang="en-US" smtClean="0">
                <a:latin typeface="Arial" panose="020B0604020202020204" pitchFamily="34" charset="0"/>
              </a:rPr>
              <a:t>Carry a flashlight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If you find yourself on the water after dark, keep your boat visible until you can get off the water.</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Sailboats with engines must show the same color lights as power boats: red, green, and white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When under power, a sail boat must comply with the same rules of the road as a power boat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Be careful of mast clearance near power lines and bridges</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8232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892063-A832-42F7-81C0-E9270211F408}" type="slidenum">
              <a:rPr lang="en-US"/>
              <a:pPr eaLnBrk="1" hangingPunct="1"/>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b="1" smtClean="0">
                <a:latin typeface="Arial" panose="020B0604020202020204" pitchFamily="34" charset="0"/>
              </a:rPr>
              <a:t>Pregunte: </a:t>
            </a:r>
            <a:r>
              <a:rPr lang="es-ES" smtClean="0">
                <a:latin typeface="Arial" panose="020B0604020202020204" pitchFamily="34" charset="0"/>
              </a:rPr>
              <a:t>¿Qué deben de hacer los navegantes cuando están alrededor de botes pequeños de pesca?</a:t>
            </a:r>
          </a:p>
          <a:p>
            <a:pPr eaLnBrk="1" hangingPunct="1"/>
            <a:r>
              <a:rPr lang="es-ES" smtClean="0">
                <a:latin typeface="Arial" panose="020B0604020202020204" pitchFamily="34" charset="0"/>
              </a:rPr>
              <a:t>Reduzca la velocidad cerca de los botes pequeños con personas pescando</a:t>
            </a:r>
          </a:p>
          <a:p>
            <a:pPr eaLnBrk="1" hangingPunct="1"/>
            <a:r>
              <a:rPr lang="es-ES" smtClean="0">
                <a:latin typeface="Arial" panose="020B0604020202020204" pitchFamily="34" charset="0"/>
              </a:rPr>
              <a:t>No corra por encima de líneas de pesca</a:t>
            </a:r>
          </a:p>
          <a:p>
            <a:pPr eaLnBrk="1" hangingPunct="1"/>
            <a:r>
              <a:rPr lang="es-ES" smtClean="0">
                <a:latin typeface="Arial" panose="020B0604020202020204" pitchFamily="34" charset="0"/>
              </a:rPr>
              <a:t>Esté consciente de su estela</a:t>
            </a: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 </a:t>
            </a:r>
            <a:r>
              <a:rPr lang="es-ES" smtClean="0">
                <a:latin typeface="Arial" panose="020B0604020202020204" pitchFamily="34" charset="0"/>
              </a:rPr>
              <a:t>¿Si usted está fuera pescando cuales son algunas cosas que usted debe tener en cuenta? </a:t>
            </a:r>
          </a:p>
          <a:p>
            <a:pPr eaLnBrk="1" hangingPunct="1"/>
            <a:r>
              <a:rPr lang="es-ES" smtClean="0">
                <a:latin typeface="Arial" panose="020B0604020202020204" pitchFamily="34" charset="0"/>
              </a:rPr>
              <a:t>Usted debe de observar las mismas reglas que el resto de los otros botes</a:t>
            </a:r>
          </a:p>
          <a:p>
            <a:pPr eaLnBrk="1" hangingPunct="1"/>
            <a:r>
              <a:rPr lang="es-ES" smtClean="0">
                <a:latin typeface="Arial" panose="020B0604020202020204" pitchFamily="34" charset="0"/>
              </a:rPr>
              <a:t>Tenga en cuenta los límites de la placa de capacidad … no sobrecargue su bote</a:t>
            </a:r>
          </a:p>
          <a:p>
            <a:pPr eaLnBrk="1" hangingPunct="1"/>
            <a:r>
              <a:rPr lang="es-ES" smtClean="0">
                <a:latin typeface="Arial" panose="020B0604020202020204" pitchFamily="34" charset="0"/>
              </a:rPr>
              <a:t>Usar un chaleco salvavidas siempre que va de pesca</a:t>
            </a:r>
          </a:p>
          <a:p>
            <a:pPr eaLnBrk="1" hangingPunct="1"/>
            <a:r>
              <a:rPr lang="es-ES" b="1" smtClean="0">
                <a:latin typeface="Arial" panose="020B0604020202020204" pitchFamily="34" charset="0"/>
              </a:rPr>
              <a:t>	</a:t>
            </a:r>
            <a:r>
              <a:rPr lang="es-ES" smtClean="0">
                <a:latin typeface="Arial" panose="020B0604020202020204" pitchFamily="34" charset="0"/>
              </a:rPr>
              <a:t>Chalecos salvavidas modernos están hechos para no interferir con su pesca</a:t>
            </a:r>
          </a:p>
          <a:p>
            <a:pPr eaLnBrk="1" hangingPunct="1"/>
            <a:r>
              <a:rPr lang="es-ES" smtClean="0">
                <a:latin typeface="Arial" panose="020B0604020202020204" pitchFamily="34" charset="0"/>
              </a:rPr>
              <a:t>Disponer adecuadamente de líneas de pesca…protege el ambiente</a:t>
            </a: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r>
              <a:rPr lang="es-ES" b="1" smtClean="0">
                <a:latin typeface="Arial" panose="020B0604020202020204" pitchFamily="34" charset="0"/>
              </a:rPr>
              <a:t>Instructor Notes:</a:t>
            </a:r>
          </a:p>
          <a:p>
            <a:pPr eaLnBrk="1" hangingPunct="1"/>
            <a:endParaRPr lang="es-ES" b="1" smtClean="0">
              <a:latin typeface="Arial" panose="020B0604020202020204" pitchFamily="34" charset="0"/>
            </a:endParaRPr>
          </a:p>
          <a:p>
            <a:pPr eaLnBrk="1" hangingPunct="1"/>
            <a:r>
              <a:rPr lang="es-ES" b="1" smtClean="0">
                <a:latin typeface="Arial" panose="020B0604020202020204" pitchFamily="34" charset="0"/>
              </a:rPr>
              <a:t>ASK:</a:t>
            </a:r>
            <a:r>
              <a:rPr lang="es-ES" smtClean="0">
                <a:latin typeface="Arial" panose="020B0604020202020204" pitchFamily="34" charset="0"/>
              </a:rPr>
              <a:t>  What should boaters do when around small boats fishing:</a:t>
            </a:r>
          </a:p>
          <a:p>
            <a:pPr eaLnBrk="1" hangingPunct="1"/>
            <a:r>
              <a:rPr lang="en-US" smtClean="0">
                <a:latin typeface="Arial" panose="020B0604020202020204" pitchFamily="34" charset="0"/>
              </a:rPr>
              <a:t>Slow down near small boats with people fishing</a:t>
            </a:r>
          </a:p>
          <a:p>
            <a:pPr eaLnBrk="1" hangingPunct="1"/>
            <a:r>
              <a:rPr lang="en-US" smtClean="0">
                <a:latin typeface="Arial" panose="020B0604020202020204" pitchFamily="34" charset="0"/>
              </a:rPr>
              <a:t>Don’t run over fishing lines</a:t>
            </a:r>
          </a:p>
          <a:p>
            <a:pPr eaLnBrk="1" hangingPunct="1"/>
            <a:r>
              <a:rPr lang="en-US" smtClean="0">
                <a:latin typeface="Arial" panose="020B0604020202020204" pitchFamily="34" charset="0"/>
              </a:rPr>
              <a:t>Be aware of your wake</a:t>
            </a:r>
          </a:p>
          <a:p>
            <a:pPr eaLnBrk="1" hangingPunct="1"/>
            <a:r>
              <a:rPr lang="en-US" b="1" smtClean="0">
                <a:latin typeface="Arial" panose="020B0604020202020204" pitchFamily="34" charset="0"/>
              </a:rPr>
              <a:t>ASK:</a:t>
            </a:r>
            <a:r>
              <a:rPr lang="en-US" smtClean="0">
                <a:latin typeface="Arial" panose="020B0604020202020204" pitchFamily="34" charset="0"/>
              </a:rPr>
              <a:t>  If you are out fishing, what are some things you should keep in mind:</a:t>
            </a:r>
          </a:p>
          <a:p>
            <a:pPr eaLnBrk="1" hangingPunct="1"/>
            <a:r>
              <a:rPr lang="en-US" smtClean="0">
                <a:latin typeface="Arial" panose="020B0604020202020204" pitchFamily="34" charset="0"/>
              </a:rPr>
              <a:t>You must observe the same rules as all other boats</a:t>
            </a:r>
          </a:p>
          <a:p>
            <a:pPr eaLnBrk="1" hangingPunct="1"/>
            <a:r>
              <a:rPr lang="en-US" smtClean="0">
                <a:latin typeface="Arial" panose="020B0604020202020204" pitchFamily="34" charset="0"/>
              </a:rPr>
              <a:t>Note limits of capacity plate…do not overload your boat</a:t>
            </a:r>
          </a:p>
          <a:p>
            <a:pPr eaLnBrk="1" hangingPunct="1"/>
            <a:r>
              <a:rPr lang="en-US" smtClean="0">
                <a:latin typeface="Arial" panose="020B0604020202020204" pitchFamily="34" charset="0"/>
              </a:rPr>
              <a:t>Wear a life jacket whenever fishing</a:t>
            </a:r>
          </a:p>
          <a:p>
            <a:pPr lvl="1" eaLnBrk="1" hangingPunct="1"/>
            <a:r>
              <a:rPr lang="en-US" smtClean="0">
                <a:latin typeface="Arial" panose="020B0604020202020204" pitchFamily="34" charset="0"/>
              </a:rPr>
              <a:t>Modern life jackets are made not to interfere with your fishing</a:t>
            </a:r>
          </a:p>
          <a:p>
            <a:pPr eaLnBrk="1" hangingPunct="1"/>
            <a:r>
              <a:rPr lang="en-US" smtClean="0">
                <a:latin typeface="Arial" panose="020B0604020202020204" pitchFamily="34" charset="0"/>
              </a:rPr>
              <a:t>Properly dispose of fishing line…protect the environment </a:t>
            </a:r>
          </a:p>
        </p:txBody>
      </p:sp>
    </p:spTree>
    <p:extLst>
      <p:ext uri="{BB962C8B-B14F-4D97-AF65-F5344CB8AC3E}">
        <p14:creationId xmlns:p14="http://schemas.microsoft.com/office/powerpoint/2010/main" val="122777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618600-1BBB-4CAF-9B2C-D4E345B035FE}" type="slidenum">
              <a:rPr lang="en-US"/>
              <a:pPr eaLnBrk="1" hangingPunct="1"/>
              <a:t>19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b="1" smtClean="0">
                <a:latin typeface="Arial" panose="020B0604020202020204" pitchFamily="34" charset="0"/>
              </a:rPr>
              <a:t>Pregunte: </a:t>
            </a:r>
            <a:r>
              <a:rPr lang="es-ES" smtClean="0">
                <a:latin typeface="Arial" panose="020B0604020202020204" pitchFamily="34" charset="0"/>
              </a:rPr>
              <a:t>¿Puede cada uno de ustedes comentar acerca de las condiciones de seguridad mientras caza desde el bote?</a:t>
            </a:r>
            <a:endParaRPr lang="es-ES" b="1" smtClean="0">
              <a:latin typeface="Arial" panose="020B0604020202020204" pitchFamily="34" charset="0"/>
            </a:endParaRPr>
          </a:p>
          <a:p>
            <a:pPr eaLnBrk="1" hangingPunct="1">
              <a:lnSpc>
                <a:spcPct val="90000"/>
              </a:lnSpc>
            </a:pPr>
            <a:endParaRPr lang="es-ES" b="1" smtClean="0">
              <a:latin typeface="Arial" panose="020B0604020202020204" pitchFamily="34" charset="0"/>
            </a:endParaRPr>
          </a:p>
          <a:p>
            <a:pPr eaLnBrk="1" hangingPunct="1">
              <a:lnSpc>
                <a:spcPct val="90000"/>
              </a:lnSpc>
            </a:pPr>
            <a:r>
              <a:rPr lang="es-ES" b="1" smtClean="0">
                <a:latin typeface="Arial" panose="020B0604020202020204" pitchFamily="34" charset="0"/>
              </a:rPr>
              <a:t>Hecho:</a:t>
            </a:r>
            <a:r>
              <a:rPr lang="es-ES" smtClean="0">
                <a:latin typeface="Arial" panose="020B0604020202020204" pitchFamily="34" charset="0"/>
              </a:rPr>
              <a:t> La segunda causa principal de muerte entre los cascadores es el ahogo, según la Asociación Nacional del Rifle.</a:t>
            </a:r>
            <a:endParaRPr lang="es-ES" b="1" smtClean="0">
              <a:latin typeface="Arial" panose="020B0604020202020204" pitchFamily="34" charset="0"/>
            </a:endParaRPr>
          </a:p>
          <a:p>
            <a:pPr eaLnBrk="1" hangingPunct="1">
              <a:lnSpc>
                <a:spcPct val="90000"/>
              </a:lnSpc>
            </a:pPr>
            <a:endParaRPr lang="es-ES" b="1" smtClean="0">
              <a:latin typeface="Arial" panose="020B0604020202020204" pitchFamily="34" charset="0"/>
            </a:endParaRPr>
          </a:p>
          <a:p>
            <a:pPr eaLnBrk="1" hangingPunct="1">
              <a:lnSpc>
                <a:spcPct val="90000"/>
              </a:lnSpc>
            </a:pPr>
            <a:r>
              <a:rPr lang="es-ES" b="1" smtClean="0">
                <a:latin typeface="Arial" panose="020B0604020202020204" pitchFamily="34" charset="0"/>
              </a:rPr>
              <a:t>Puntos para ser obtenidos:</a:t>
            </a:r>
            <a:endParaRPr lang="es-ES" smtClean="0">
              <a:latin typeface="Arial" panose="020B0604020202020204" pitchFamily="34" charset="0"/>
            </a:endParaRPr>
          </a:p>
          <a:p>
            <a:pPr eaLnBrk="1" hangingPunct="1">
              <a:lnSpc>
                <a:spcPct val="90000"/>
              </a:lnSpc>
              <a:buFontTx/>
              <a:buChar char="•"/>
            </a:pPr>
            <a:r>
              <a:rPr lang="es-ES" smtClean="0">
                <a:latin typeface="Arial" panose="020B0604020202020204" pitchFamily="34" charset="0"/>
              </a:rPr>
              <a:t> Botes pequeños de fondo plano son más propensos a zozobrar</a:t>
            </a:r>
          </a:p>
          <a:p>
            <a:pPr eaLnBrk="1" hangingPunct="1">
              <a:lnSpc>
                <a:spcPct val="90000"/>
              </a:lnSpc>
              <a:buFontTx/>
              <a:buChar char="•"/>
            </a:pPr>
            <a:r>
              <a:rPr lang="es-ES" smtClean="0">
                <a:latin typeface="Arial" panose="020B0604020202020204" pitchFamily="34" charset="0"/>
              </a:rPr>
              <a:t> Equilibrar la carga en el bote – no sobrecargue</a:t>
            </a:r>
          </a:p>
          <a:p>
            <a:pPr eaLnBrk="1" hangingPunct="1">
              <a:lnSpc>
                <a:spcPct val="90000"/>
              </a:lnSpc>
              <a:buFontTx/>
              <a:buChar char="•"/>
            </a:pPr>
            <a:r>
              <a:rPr lang="es-ES" smtClean="0">
                <a:latin typeface="Arial" panose="020B0604020202020204" pitchFamily="34" charset="0"/>
              </a:rPr>
              <a:t> Utilizar perros bien entrenados que están acostumbrados a trabajar desde un bote</a:t>
            </a:r>
          </a:p>
          <a:p>
            <a:pPr eaLnBrk="1" hangingPunct="1">
              <a:lnSpc>
                <a:spcPct val="90000"/>
              </a:lnSpc>
              <a:buFontTx/>
              <a:buChar char="•"/>
            </a:pPr>
            <a:r>
              <a:rPr lang="es-ES" smtClean="0">
                <a:latin typeface="Arial" panose="020B0604020202020204" pitchFamily="34" charset="0"/>
              </a:rPr>
              <a:t> Inmersión en agua fría es siempre una consideración</a:t>
            </a:r>
          </a:p>
          <a:p>
            <a:pPr lvl="1" eaLnBrk="1" hangingPunct="1">
              <a:lnSpc>
                <a:spcPct val="90000"/>
              </a:lnSpc>
              <a:buFontTx/>
              <a:buChar char="•"/>
            </a:pPr>
            <a:r>
              <a:rPr lang="es-ES" smtClean="0">
                <a:latin typeface="Arial" panose="020B0604020202020204" pitchFamily="34" charset="0"/>
              </a:rPr>
              <a:t> Vestirse adecuadamente</a:t>
            </a:r>
          </a:p>
          <a:p>
            <a:pPr lvl="1" eaLnBrk="1" hangingPunct="1">
              <a:lnSpc>
                <a:spcPct val="90000"/>
              </a:lnSpc>
              <a:buFontTx/>
              <a:buChar char="•"/>
            </a:pPr>
            <a:r>
              <a:rPr lang="es-ES" smtClean="0">
                <a:latin typeface="Arial" panose="020B0604020202020204" pitchFamily="34" charset="0"/>
              </a:rPr>
              <a:t> Usar un chaleco salvavidas adecuado para la caza</a:t>
            </a:r>
          </a:p>
          <a:p>
            <a:pPr eaLnBrk="1" hangingPunct="1">
              <a:lnSpc>
                <a:spcPct val="90000"/>
              </a:lnSpc>
              <a:buFontTx/>
              <a:buChar char="•"/>
            </a:pPr>
            <a:r>
              <a:rPr lang="es-ES" smtClean="0">
                <a:latin typeface="Arial" panose="020B0604020202020204" pitchFamily="34" charset="0"/>
              </a:rPr>
              <a:t> Este consciente del tiempo y permanezca cerca de la costa</a:t>
            </a:r>
          </a:p>
          <a:p>
            <a:pPr eaLnBrk="1" hangingPunct="1">
              <a:lnSpc>
                <a:spcPct val="90000"/>
              </a:lnSpc>
              <a:buFontTx/>
              <a:buChar char="•"/>
            </a:pPr>
            <a:r>
              <a:rPr lang="es-ES" smtClean="0">
                <a:latin typeface="Arial" panose="020B0604020202020204" pitchFamily="34" charset="0"/>
              </a:rPr>
              <a:t> No dispare desde un bote en movimiento</a:t>
            </a:r>
          </a:p>
          <a:p>
            <a:pPr eaLnBrk="1" hangingPunct="1">
              <a:lnSpc>
                <a:spcPct val="90000"/>
              </a:lnSpc>
              <a:buFontTx/>
              <a:buChar char="•"/>
            </a:pPr>
            <a:r>
              <a:rPr lang="es-ES" smtClean="0">
                <a:latin typeface="Arial" panose="020B0604020202020204" pitchFamily="34" charset="0"/>
              </a:rPr>
              <a:t> Desestibar las armas de fuego mientras el bote está en movimiento</a:t>
            </a:r>
          </a:p>
          <a:p>
            <a:pPr eaLnBrk="1" hangingPunct="1">
              <a:lnSpc>
                <a:spcPct val="90000"/>
              </a:lnSpc>
              <a:buFontTx/>
              <a:buChar char="•"/>
            </a:pPr>
            <a:r>
              <a:rPr lang="es-ES" smtClean="0">
                <a:latin typeface="Arial" panose="020B0604020202020204" pitchFamily="34" charset="0"/>
              </a:rPr>
              <a:t> Observar las zonas de tiro asignadas para disparar desde un bote</a:t>
            </a:r>
          </a:p>
          <a:p>
            <a:pPr eaLnBrk="1" hangingPunct="1">
              <a:lnSpc>
                <a:spcPct val="90000"/>
              </a:lnSpc>
              <a:buFontTx/>
              <a:buChar char="•"/>
            </a:pPr>
            <a:r>
              <a:rPr lang="es-ES" smtClean="0">
                <a:latin typeface="Arial" panose="020B0604020202020204" pitchFamily="34" charset="0"/>
              </a:rPr>
              <a:t> Siga las reglas de navegación segura y entienda las reglas del camino…bajo poder, botes que llevan los cazadores observan las mismas reglas que todos los demás botes </a:t>
            </a:r>
          </a:p>
          <a:p>
            <a:pPr eaLnBrk="1" hangingPunct="1">
              <a:lnSpc>
                <a:spcPct val="90000"/>
              </a:lnSpc>
            </a:pPr>
            <a:endParaRPr lang="es-ES" b="1" smtClean="0">
              <a:latin typeface="Arial" panose="020B0604020202020204" pitchFamily="34" charset="0"/>
            </a:endParaRPr>
          </a:p>
          <a:p>
            <a:pPr eaLnBrk="1" hangingPunct="1">
              <a:lnSpc>
                <a:spcPct val="90000"/>
              </a:lnSpc>
            </a:pPr>
            <a:endParaRPr lang="es-ES" b="1" smtClean="0">
              <a:latin typeface="Arial" panose="020B0604020202020204" pitchFamily="34" charset="0"/>
            </a:endParaRPr>
          </a:p>
          <a:p>
            <a:pPr eaLnBrk="1" hangingPunct="1">
              <a:lnSpc>
                <a:spcPct val="90000"/>
              </a:lnSpc>
            </a:pPr>
            <a:endParaRPr lang="es-ES" b="1" smtClean="0">
              <a:latin typeface="Arial" panose="020B0604020202020204" pitchFamily="34" charset="0"/>
            </a:endParaRPr>
          </a:p>
          <a:p>
            <a:pPr eaLnBrk="1" hangingPunct="1">
              <a:lnSpc>
                <a:spcPct val="90000"/>
              </a:lnSpc>
            </a:pPr>
            <a:r>
              <a:rPr lang="en-US" b="1" smtClean="0">
                <a:latin typeface="Arial" panose="020B0604020202020204" pitchFamily="34" charset="0"/>
              </a:rPr>
              <a:t>Instructor Notes:</a:t>
            </a: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ASK:</a:t>
            </a:r>
            <a:r>
              <a:rPr lang="en-US" smtClean="0">
                <a:latin typeface="Arial" panose="020B0604020202020204" pitchFamily="34" charset="0"/>
              </a:rPr>
              <a:t> Can each of you comment about safety considerations while hunting from a boat?</a:t>
            </a: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FACT:</a:t>
            </a:r>
            <a:r>
              <a:rPr lang="en-US" smtClean="0">
                <a:latin typeface="Arial" panose="020B0604020202020204" pitchFamily="34" charset="0"/>
              </a:rPr>
              <a:t>  Second leading cause of death among hunters is drowning according to the National Rifle Association</a:t>
            </a:r>
          </a:p>
          <a:p>
            <a:pPr eaLnBrk="1" hangingPunct="1">
              <a:lnSpc>
                <a:spcPct val="90000"/>
              </a:lnSpc>
            </a:pPr>
            <a:endParaRPr lang="en-US" b="1" smtClean="0">
              <a:latin typeface="Arial" panose="020B0604020202020204" pitchFamily="34" charset="0"/>
            </a:endParaRPr>
          </a:p>
          <a:p>
            <a:pPr eaLnBrk="1" hangingPunct="1">
              <a:lnSpc>
                <a:spcPct val="90000"/>
              </a:lnSpc>
            </a:pPr>
            <a:r>
              <a:rPr lang="en-US" b="1" smtClean="0">
                <a:latin typeface="Arial" panose="020B0604020202020204" pitchFamily="34" charset="0"/>
              </a:rPr>
              <a:t>Points to be elicited:</a:t>
            </a:r>
          </a:p>
          <a:p>
            <a:pPr eaLnBrk="1" hangingPunct="1">
              <a:lnSpc>
                <a:spcPct val="90000"/>
              </a:lnSpc>
              <a:buFontTx/>
              <a:buChar char="•"/>
            </a:pPr>
            <a:r>
              <a:rPr lang="en-US" smtClean="0">
                <a:latin typeface="Arial" panose="020B0604020202020204" pitchFamily="34" charset="0"/>
              </a:rPr>
              <a:t>Small flat-bottom boats more prone to   capsizing</a:t>
            </a:r>
          </a:p>
          <a:p>
            <a:pPr eaLnBrk="1" hangingPunct="1">
              <a:lnSpc>
                <a:spcPct val="90000"/>
              </a:lnSpc>
              <a:buFontTx/>
              <a:buChar char="•"/>
            </a:pPr>
            <a:r>
              <a:rPr lang="en-US" smtClean="0">
                <a:latin typeface="Arial" panose="020B0604020202020204" pitchFamily="34" charset="0"/>
              </a:rPr>
              <a:t>Balance load in boat – do not overload</a:t>
            </a:r>
          </a:p>
          <a:p>
            <a:pPr eaLnBrk="1" hangingPunct="1">
              <a:lnSpc>
                <a:spcPct val="90000"/>
              </a:lnSpc>
              <a:buFontTx/>
              <a:buChar char="•"/>
            </a:pPr>
            <a:r>
              <a:rPr lang="en-US" smtClean="0">
                <a:latin typeface="Arial" panose="020B0604020202020204" pitchFamily="34" charset="0"/>
              </a:rPr>
              <a:t>Use well trained dogs that are used to working from a boat</a:t>
            </a:r>
          </a:p>
          <a:p>
            <a:pPr eaLnBrk="1" hangingPunct="1">
              <a:lnSpc>
                <a:spcPct val="90000"/>
              </a:lnSpc>
              <a:buFontTx/>
              <a:buChar char="•"/>
            </a:pPr>
            <a:r>
              <a:rPr lang="en-US" smtClean="0">
                <a:latin typeface="Arial" panose="020B0604020202020204" pitchFamily="34" charset="0"/>
              </a:rPr>
              <a:t>Cold water immersion is always a consideration</a:t>
            </a:r>
          </a:p>
          <a:p>
            <a:pPr lvl="1" eaLnBrk="1" hangingPunct="1">
              <a:lnSpc>
                <a:spcPct val="90000"/>
              </a:lnSpc>
              <a:buFontTx/>
              <a:buChar char="•"/>
            </a:pPr>
            <a:r>
              <a:rPr lang="en-US" smtClean="0">
                <a:latin typeface="Arial" panose="020B0604020202020204" pitchFamily="34" charset="0"/>
              </a:rPr>
              <a:t>Dress appropriately</a:t>
            </a:r>
          </a:p>
          <a:p>
            <a:pPr lvl="1" eaLnBrk="1" hangingPunct="1">
              <a:lnSpc>
                <a:spcPct val="90000"/>
              </a:lnSpc>
              <a:buFontTx/>
              <a:buChar char="•"/>
            </a:pPr>
            <a:r>
              <a:rPr lang="en-US" smtClean="0">
                <a:latin typeface="Arial" panose="020B0604020202020204" pitchFamily="34" charset="0"/>
              </a:rPr>
              <a:t>Wear a life jacket suitable for hunting</a:t>
            </a:r>
          </a:p>
          <a:p>
            <a:pPr eaLnBrk="1" hangingPunct="1">
              <a:lnSpc>
                <a:spcPct val="90000"/>
              </a:lnSpc>
              <a:buFontTx/>
              <a:buChar char="•"/>
            </a:pPr>
            <a:r>
              <a:rPr lang="en-US" smtClean="0">
                <a:latin typeface="Arial" panose="020B0604020202020204" pitchFamily="34" charset="0"/>
              </a:rPr>
              <a:t>Be aware of weather and stay close to shore</a:t>
            </a:r>
          </a:p>
          <a:p>
            <a:pPr eaLnBrk="1" hangingPunct="1">
              <a:lnSpc>
                <a:spcPct val="90000"/>
              </a:lnSpc>
              <a:buFontTx/>
              <a:buChar char="•"/>
            </a:pPr>
            <a:r>
              <a:rPr lang="en-US" smtClean="0">
                <a:latin typeface="Arial" panose="020B0604020202020204" pitchFamily="34" charset="0"/>
              </a:rPr>
              <a:t>Don’t shoot from a moving boat</a:t>
            </a:r>
          </a:p>
          <a:p>
            <a:pPr eaLnBrk="1" hangingPunct="1">
              <a:lnSpc>
                <a:spcPct val="90000"/>
              </a:lnSpc>
              <a:buFontTx/>
              <a:buChar char="•"/>
            </a:pPr>
            <a:r>
              <a:rPr lang="en-US" smtClean="0">
                <a:latin typeface="Arial" panose="020B0604020202020204" pitchFamily="34" charset="0"/>
              </a:rPr>
              <a:t>Firearms are unloaded while the boat is moving</a:t>
            </a:r>
          </a:p>
          <a:p>
            <a:pPr eaLnBrk="1" hangingPunct="1">
              <a:lnSpc>
                <a:spcPct val="90000"/>
              </a:lnSpc>
              <a:buFontTx/>
              <a:buChar char="•"/>
            </a:pPr>
            <a:r>
              <a:rPr lang="en-US" smtClean="0">
                <a:latin typeface="Arial" panose="020B0604020202020204" pitchFamily="34" charset="0"/>
              </a:rPr>
              <a:t>Observe assigned shooting zones when shooting from a boat</a:t>
            </a:r>
          </a:p>
          <a:p>
            <a:pPr eaLnBrk="1" hangingPunct="1">
              <a:lnSpc>
                <a:spcPct val="90000"/>
              </a:lnSpc>
              <a:buFontTx/>
              <a:buChar char="•"/>
            </a:pPr>
            <a:r>
              <a:rPr lang="en-US" smtClean="0">
                <a:latin typeface="Arial" panose="020B0604020202020204" pitchFamily="34" charset="0"/>
              </a:rPr>
              <a:t>Follow safe boating rules and understand rules of the road…under power, boats carrying hunters observe same rules as all other boats </a:t>
            </a:r>
          </a:p>
          <a:p>
            <a:pPr eaLnBrk="1" hangingPunct="1">
              <a:lnSpc>
                <a:spcPct val="90000"/>
              </a:lnSpc>
            </a:pPr>
            <a:endParaRPr lang="en-US" smtClean="0">
              <a:latin typeface="Arial" panose="020B0604020202020204" pitchFamily="34" charset="0"/>
            </a:endParaRPr>
          </a:p>
        </p:txBody>
      </p:sp>
    </p:spTree>
    <p:extLst>
      <p:ext uri="{BB962C8B-B14F-4D97-AF65-F5344CB8AC3E}">
        <p14:creationId xmlns:p14="http://schemas.microsoft.com/office/powerpoint/2010/main" val="238121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7116B8-0830-46CC-A649-2A19A34FF044}" type="slidenum">
              <a:rPr lang="en-US"/>
              <a:pPr eaLnBrk="1" hangingPunct="1"/>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p>
          <a:p>
            <a:pPr eaLnBrk="1" hangingPunct="1"/>
            <a:endParaRPr lang="en-US" b="1" smtClean="0">
              <a:latin typeface="Arial" panose="020B0604020202020204" pitchFamily="34" charset="0"/>
            </a:endParaRPr>
          </a:p>
          <a:p>
            <a:pPr eaLnBrk="1" hangingPunct="1"/>
            <a:r>
              <a:rPr lang="es-US" b="1" smtClean="0">
                <a:latin typeface="Arial" panose="020B0604020202020204" pitchFamily="34" charset="0"/>
              </a:rPr>
              <a:t>Pregunte: </a:t>
            </a:r>
            <a:r>
              <a:rPr lang="es-US" smtClean="0">
                <a:latin typeface="Arial" panose="020B0604020202020204" pitchFamily="34" charset="0"/>
              </a:rPr>
              <a:t>¿Qué deben de saber sus pasajeros que no son navegantes?</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Localización del equipo de seguridad y el uso</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Prueba y uso de los chalecos salvavidas </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Que hacer en caso de una emergencia</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Localización y uso del radio</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Que debe de hacer en caso de fuego</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Como ellos pueden ayudar</a:t>
            </a:r>
            <a:endParaRPr lang="en-US" smtClean="0">
              <a:latin typeface="Arial" panose="020B0604020202020204" pitchFamily="34" charset="0"/>
            </a:endParaRPr>
          </a:p>
          <a:p>
            <a:pPr lvl="1" eaLnBrk="1" hangingPunct="1">
              <a:buFontTx/>
              <a:buChar char="•"/>
            </a:pPr>
            <a:r>
              <a:rPr lang="es-US" smtClean="0">
                <a:latin typeface="Arial" panose="020B0604020202020204" pitchFamily="34" charset="0"/>
              </a:rPr>
              <a:t> Ser un observador</a:t>
            </a:r>
            <a:endParaRPr lang="en-US" smtClean="0">
              <a:latin typeface="Arial" panose="020B0604020202020204" pitchFamily="34" charset="0"/>
            </a:endParaRPr>
          </a:p>
          <a:p>
            <a:pPr lvl="1" eaLnBrk="1" hangingPunct="1">
              <a:buFontTx/>
              <a:buChar char="•"/>
            </a:pPr>
            <a:r>
              <a:rPr lang="es-US" smtClean="0">
                <a:latin typeface="Arial" panose="020B0604020202020204" pitchFamily="34" charset="0"/>
              </a:rPr>
              <a:t> No beber (bebidas alcohólicas) a bordo</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smtClean="0">
                <a:latin typeface="Arial" panose="020B0604020202020204" pitchFamily="34" charset="0"/>
              </a:rPr>
              <a:t>Recordarles a los navegantes que beben de demostrarles a los pasajeros como utilizar los chalecos salvavidas.  El operador del bote tiene que asegurarse de que los chalecos salvavidas les sirven a los pasajeros.</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b="1" smtClean="0">
                <a:latin typeface="Arial" panose="020B0604020202020204" pitchFamily="34" charset="0"/>
              </a:rPr>
              <a:t>Pregunte: </a:t>
            </a:r>
            <a:r>
              <a:rPr lang="es-US" smtClean="0">
                <a:latin typeface="Arial" panose="020B0604020202020204" pitchFamily="34" charset="0"/>
              </a:rPr>
              <a:t>¿Qué canal marino deben de saber sus pasajeros  en caso de una emergencia?</a:t>
            </a:r>
            <a:endParaRPr lang="en-US" smtClean="0">
              <a:latin typeface="Arial" panose="020B0604020202020204" pitchFamily="34" charset="0"/>
            </a:endParaRPr>
          </a:p>
          <a:p>
            <a:pPr eaLnBrk="1" hangingPunct="1"/>
            <a:r>
              <a:rPr lang="es-US" smtClean="0">
                <a:latin typeface="Arial" panose="020B0604020202020204" pitchFamily="34" charset="0"/>
              </a:rPr>
              <a:t> Si está enseñando en el interior, donde  VHF es menos efectiva asegúrese, que alguien a bordo tiene un teléfono celular.</a:t>
            </a:r>
            <a:endParaRPr lang="en-US"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What do you think the things are that your non-boater passengers ought to know?</a:t>
            </a:r>
          </a:p>
          <a:p>
            <a:pPr eaLnBrk="1" hangingPunct="1">
              <a:buFontTx/>
              <a:buChar char="•"/>
            </a:pPr>
            <a:r>
              <a:rPr lang="en-US" smtClean="0">
                <a:latin typeface="Arial" panose="020B0604020202020204" pitchFamily="34" charset="0"/>
              </a:rPr>
              <a:t> safety equipment location and use</a:t>
            </a:r>
          </a:p>
          <a:p>
            <a:pPr eaLnBrk="1" hangingPunct="1">
              <a:buFontTx/>
              <a:buChar char="•"/>
            </a:pPr>
            <a:r>
              <a:rPr lang="en-US" smtClean="0">
                <a:latin typeface="Arial" panose="020B0604020202020204" pitchFamily="34" charset="0"/>
              </a:rPr>
              <a:t> fitting and use of life jackets</a:t>
            </a:r>
          </a:p>
          <a:p>
            <a:pPr eaLnBrk="1" hangingPunct="1">
              <a:buFontTx/>
              <a:buChar char="•"/>
            </a:pPr>
            <a:r>
              <a:rPr lang="en-US" smtClean="0">
                <a:latin typeface="Arial" panose="020B0604020202020204" pitchFamily="34" charset="0"/>
              </a:rPr>
              <a:t> what to do in case of an emergency</a:t>
            </a:r>
          </a:p>
          <a:p>
            <a:pPr eaLnBrk="1" hangingPunct="1">
              <a:buFontTx/>
              <a:buChar char="•"/>
            </a:pPr>
            <a:r>
              <a:rPr lang="en-US" smtClean="0">
                <a:latin typeface="Arial" panose="020B0604020202020204" pitchFamily="34" charset="0"/>
              </a:rPr>
              <a:t> Location and use of radio</a:t>
            </a:r>
          </a:p>
          <a:p>
            <a:pPr eaLnBrk="1" hangingPunct="1">
              <a:buFontTx/>
              <a:buChar char="•"/>
            </a:pPr>
            <a:r>
              <a:rPr lang="en-US" smtClean="0">
                <a:latin typeface="Arial" panose="020B0604020202020204" pitchFamily="34" charset="0"/>
              </a:rPr>
              <a:t> what to do in case of fire</a:t>
            </a:r>
          </a:p>
          <a:p>
            <a:pPr eaLnBrk="1" hangingPunct="1">
              <a:buFontTx/>
              <a:buChar char="•"/>
            </a:pPr>
            <a:r>
              <a:rPr lang="en-US" smtClean="0">
                <a:latin typeface="Arial" panose="020B0604020202020204" pitchFamily="34" charset="0"/>
              </a:rPr>
              <a:t> how they can help</a:t>
            </a:r>
          </a:p>
          <a:p>
            <a:pPr lvl="1" eaLnBrk="1" hangingPunct="1">
              <a:buFontTx/>
              <a:buChar char="•"/>
            </a:pPr>
            <a:r>
              <a:rPr lang="en-US" smtClean="0">
                <a:latin typeface="Arial" panose="020B0604020202020204" pitchFamily="34" charset="0"/>
              </a:rPr>
              <a:t> be a lookout</a:t>
            </a:r>
          </a:p>
          <a:p>
            <a:pPr lvl="1" eaLnBrk="1" hangingPunct="1">
              <a:buFontTx/>
              <a:buChar char="•"/>
            </a:pPr>
            <a:r>
              <a:rPr lang="en-US" smtClean="0">
                <a:latin typeface="Arial" panose="020B0604020202020204" pitchFamily="34" charset="0"/>
              </a:rPr>
              <a:t>Don’t drink on board</a:t>
            </a:r>
          </a:p>
          <a:p>
            <a:pPr eaLnBrk="1" hangingPunct="1"/>
            <a:r>
              <a:rPr lang="en-US" smtClean="0">
                <a:latin typeface="Arial" panose="020B0604020202020204" pitchFamily="34" charset="0"/>
              </a:rPr>
              <a:t>Remind boaters that passengers need to be shown how to use life jackets and the boat operator needs to be certain that life jackets fit the passengers.</a:t>
            </a:r>
          </a:p>
          <a:p>
            <a:pPr eaLnBrk="1" hangingPunct="1"/>
            <a:endParaRPr lang="en-US"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What marine channel do your passengers need to know in the event of an emergency?</a:t>
            </a:r>
          </a:p>
          <a:p>
            <a:pPr eaLnBrk="1" hangingPunct="1"/>
            <a:r>
              <a:rPr lang="en-US" smtClean="0">
                <a:latin typeface="Arial" panose="020B0604020202020204" pitchFamily="34" charset="0"/>
              </a:rPr>
              <a:t>If teaching inland where VHF is less effective, make sure someone on board has a cell phone.</a:t>
            </a:r>
          </a:p>
        </p:txBody>
      </p:sp>
    </p:spTree>
    <p:extLst>
      <p:ext uri="{BB962C8B-B14F-4D97-AF65-F5344CB8AC3E}">
        <p14:creationId xmlns:p14="http://schemas.microsoft.com/office/powerpoint/2010/main" val="646173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335E46-2D1A-4599-A96B-3ECF83D3A17E}" type="slidenum">
              <a:rPr lang="en-US"/>
              <a:pPr eaLnBrk="1" hangingPunct="1"/>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7946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23A0D3-08B5-491F-9CE1-5A8463F5E28E}" type="slidenum">
              <a:rPr lang="en-US"/>
              <a:pPr eaLnBrk="1" hangingPunct="1"/>
              <a:t>21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896340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6A1CC1-5E00-421E-B2DA-D86EABEAE18A}" type="slidenum">
              <a:rPr lang="en-US"/>
              <a:pPr eaLnBrk="1" hangingPunct="1"/>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3606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3682FC-4123-44F8-AC51-3646F35FE02F}" type="slidenum">
              <a:rPr lang="en-US"/>
              <a:pPr eaLnBrk="1" hangingPunct="1"/>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747909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5722BC-2CB6-45E7-BB54-B524CEDB4EDA}" type="slidenum">
              <a:rPr lang="en-US"/>
              <a:pPr eaLnBrk="1" hangingPunct="1"/>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718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AF6843-4359-4852-BA51-DB5EB8C53E72}" type="slidenum">
              <a:rPr lang="en-US"/>
              <a:pPr eaLnBrk="1" hangingPunct="1"/>
              <a:t>25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18801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F86C3B-61E7-43C0-9F8C-D2263A02E2AA}" type="slidenum">
              <a:rPr lang="en-US"/>
              <a:pPr eaLnBrk="1" hangingPunct="1"/>
              <a:t>26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1365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91A809-4D22-4F0E-804F-30A9D543FC08}" type="slidenum">
              <a:rPr lang="en-US"/>
              <a:pPr eaLnBrk="1" hangingPunct="1"/>
              <a:t>27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1290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CA833E-8CD0-419B-9B67-76850AB816BF}" type="slidenum">
              <a:rPr lang="en-US"/>
              <a:pPr eaLnBrk="1" hangingPunct="1"/>
              <a:t>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r>
              <a:rPr lang="es-US" b="1" smtClean="0">
                <a:latin typeface="Arial" panose="020B0604020202020204" pitchFamily="34" charset="0"/>
              </a:rPr>
              <a:t>Pregunte: </a:t>
            </a:r>
            <a:r>
              <a:rPr lang="es-US" smtClean="0">
                <a:latin typeface="Arial" panose="020B0604020202020204" pitchFamily="34" charset="0"/>
              </a:rPr>
              <a:t>Si alguien  más en su bote puede operarlo  o quizás  va a tomarlo prestado. ¿Cuáles son algunas cosas  que debe de asegurarse de que ellos tengan y sepan antes de dejarlos ir?</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Asegurarse de que tengan los cursos requeridos de navegación con seguridad y de que son legales.</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Preguntarles sobre ayudas de navegación y lo que necesitan de saber acerca de las ayudas locales de navegación y de los peligros locales.</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Cuando se utiliza un PWC, haga que el operador le muestre que sabe prenderlo y conectar el cordón.</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Si el operador no entiende la velocidad de ralentí y sin estela, llévelos a dar un paseo y demostrarles.  </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Considere un crucero de familiarización con su área antes de prestarle su embarcación a alguien.</a:t>
            </a:r>
            <a:endParaRPr lang="en-US"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If someone else on your boat may operate it or may be borrowing it. hat are some of the thin</a:t>
            </a:r>
            <a:r>
              <a:rPr lang="en-US" b="1" smtClean="0">
                <a:latin typeface="Arial" panose="020B0604020202020204" pitchFamily="34" charset="0"/>
              </a:rPr>
              <a:t>g</a:t>
            </a:r>
            <a:r>
              <a:rPr lang="en-US" smtClean="0">
                <a:latin typeface="Arial" panose="020B0604020202020204" pitchFamily="34" charset="0"/>
              </a:rPr>
              <a:t>s you need to be sure that they need to have or know before you let them go?</a:t>
            </a:r>
          </a:p>
          <a:p>
            <a:pPr eaLnBrk="1" hangingPunct="1"/>
            <a:endParaRPr lang="en-US" smtClean="0">
              <a:latin typeface="Arial" panose="020B0604020202020204" pitchFamily="34" charset="0"/>
            </a:endParaRPr>
          </a:p>
          <a:p>
            <a:pPr eaLnBrk="1" hangingPunct="1">
              <a:buFontTx/>
              <a:buChar char="•"/>
            </a:pPr>
            <a:r>
              <a:rPr lang="en-US" smtClean="0">
                <a:latin typeface="Arial" panose="020B0604020202020204" pitchFamily="34" charset="0"/>
              </a:rPr>
              <a:t>  Make sure they have had any required safe boating courses and are of legal</a:t>
            </a:r>
          </a:p>
          <a:p>
            <a:pPr eaLnBrk="1" hangingPunct="1">
              <a:buFontTx/>
              <a:buChar char="•"/>
            </a:pPr>
            <a:r>
              <a:rPr lang="en-US" smtClean="0">
                <a:latin typeface="Arial" panose="020B0604020202020204" pitchFamily="34" charset="0"/>
              </a:rPr>
              <a:t>  Ask them about navigation aids and what they know about local aids and hazards</a:t>
            </a:r>
          </a:p>
          <a:p>
            <a:pPr eaLnBrk="1" hangingPunct="1">
              <a:buFontTx/>
              <a:buChar char="•"/>
            </a:pPr>
            <a:r>
              <a:rPr lang="en-US" smtClean="0">
                <a:latin typeface="Arial" panose="020B0604020202020204" pitchFamily="34" charset="0"/>
              </a:rPr>
              <a:t>  When using a PWC, have the operator show you they know how to start and attach the lanyard.</a:t>
            </a:r>
          </a:p>
          <a:p>
            <a:pPr eaLnBrk="1" hangingPunct="1">
              <a:buFontTx/>
              <a:buChar char="•"/>
            </a:pPr>
            <a:r>
              <a:rPr lang="en-US" smtClean="0">
                <a:latin typeface="Arial" panose="020B0604020202020204" pitchFamily="34" charset="0"/>
              </a:rPr>
              <a:t>  If the operator does not understand idle speed and no wake, then take them for a ride and show them.</a:t>
            </a:r>
          </a:p>
          <a:p>
            <a:pPr eaLnBrk="1" hangingPunct="1">
              <a:buFontTx/>
              <a:buChar char="•"/>
            </a:pPr>
            <a:r>
              <a:rPr lang="en-US" smtClean="0">
                <a:latin typeface="Arial" panose="020B0604020202020204" pitchFamily="34" charset="0"/>
              </a:rPr>
              <a:t>  Consider a familiarization cruise  in your area before you loan anyone your vessel. </a:t>
            </a:r>
          </a:p>
          <a:p>
            <a:pPr eaLnBrk="1" hangingPunct="1">
              <a:buFontTx/>
              <a:buChar char="•"/>
            </a:pPr>
            <a:endParaRPr lang="en-US" smtClean="0">
              <a:latin typeface="Arial" panose="020B0604020202020204" pitchFamily="34" charset="0"/>
            </a:endParaRPr>
          </a:p>
          <a:p>
            <a:pPr eaLnBrk="1" hangingPunct="1">
              <a:buFontTx/>
              <a:buChar char="•"/>
            </a:pPr>
            <a:endParaRPr lang="en-US" smtClean="0">
              <a:latin typeface="Arial" panose="020B0604020202020204" pitchFamily="34" charset="0"/>
            </a:endParaRPr>
          </a:p>
        </p:txBody>
      </p:sp>
    </p:spTree>
    <p:extLst>
      <p:ext uri="{BB962C8B-B14F-4D97-AF65-F5344CB8AC3E}">
        <p14:creationId xmlns:p14="http://schemas.microsoft.com/office/powerpoint/2010/main" val="418287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5111CF-8267-491C-9B36-FA7131D5C927}" type="slidenum">
              <a:rPr lang="en-US"/>
              <a:pPr eaLnBrk="1" hangingPunct="1"/>
              <a:t>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r>
              <a:rPr lang="es-US" smtClean="0">
                <a:latin typeface="Arial" panose="020B0604020202020204" pitchFamily="34" charset="0"/>
              </a:rPr>
              <a:t>Las respuestas a las preguntas deben ser obvias. El objetivo es que el navegante sepa cómo llegar y que buscar cuando hay nadadores en el agua.</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b="1" smtClean="0">
                <a:latin typeface="Arial" panose="020B0604020202020204" pitchFamily="34" charset="0"/>
              </a:rPr>
              <a:t>Pregunte: </a:t>
            </a:r>
            <a:r>
              <a:rPr lang="es-US" smtClean="0">
                <a:latin typeface="Arial" panose="020B0604020202020204" pitchFamily="34" charset="0"/>
              </a:rPr>
              <a:t>¿Cómo de fácil es ver nadadores desde un bote? Después de que los estudiantes respondan, asegúrese de que entiendan:</a:t>
            </a:r>
            <a:r>
              <a:rPr lang="en-US" smtClean="0">
                <a:latin typeface="Arial" panose="020B0604020202020204" pitchFamily="34" charset="0"/>
              </a:rPr>
              <a:t> </a:t>
            </a:r>
          </a:p>
          <a:p>
            <a:pPr eaLnBrk="1" hangingPunct="1"/>
            <a:endParaRPr lang="es-US" smtClean="0">
              <a:latin typeface="Arial" panose="020B0604020202020204" pitchFamily="34" charset="0"/>
            </a:endParaRPr>
          </a:p>
          <a:p>
            <a:pPr eaLnBrk="1" hangingPunct="1">
              <a:buFontTx/>
              <a:buChar char="•"/>
            </a:pPr>
            <a:r>
              <a:rPr lang="es-US" smtClean="0">
                <a:latin typeface="Arial" panose="020B0604020202020204" pitchFamily="34" charset="0"/>
              </a:rPr>
              <a:t> Nadadores presentan un perfil bajo en el agua y son difíciles de ver desde un bote. Las olas hacen que sea  aun más difícil.</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Si ve juguetes  flotando en el agua debe de asumir que hay niños nadando allí.</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Evitar navegar en el área de natación.</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En caso de duda acerca de que se encuentran nadadores en el área, REDUZCA LA VELOCIDAD </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r>
              <a:rPr lang="en-US" smtClean="0">
                <a:latin typeface="Arial" panose="020B0604020202020204" pitchFamily="34" charset="0"/>
              </a:rPr>
              <a:t>The answers to the questions should be obvious. The objective is to be certain the boater knows how to react and what to look for with swimmers in the area.</a:t>
            </a:r>
          </a:p>
          <a:p>
            <a:pPr eaLnBrk="1" hangingPunct="1"/>
            <a:endParaRPr lang="en-US"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How easy is it to see swimmers from a boat?  After students answer, be certain they understand:</a:t>
            </a:r>
          </a:p>
          <a:p>
            <a:pPr eaLnBrk="1" hangingPunct="1">
              <a:buFontTx/>
              <a:buChar char="•"/>
            </a:pPr>
            <a:r>
              <a:rPr lang="en-US" smtClean="0">
                <a:latin typeface="Arial" panose="020B0604020202020204" pitchFamily="34" charset="0"/>
              </a:rPr>
              <a:t>  Swimmers present a low profile in water and are hard to see from boat. Waves make it even more difficult.</a:t>
            </a:r>
          </a:p>
          <a:p>
            <a:pPr eaLnBrk="1" hangingPunct="1">
              <a:buFontTx/>
              <a:buChar char="•"/>
            </a:pPr>
            <a:r>
              <a:rPr lang="en-US" smtClean="0">
                <a:latin typeface="Arial" panose="020B0604020202020204" pitchFamily="34" charset="0"/>
              </a:rPr>
              <a:t>  If floating toys are seen in the water, assume kids are swimming there.</a:t>
            </a:r>
          </a:p>
          <a:p>
            <a:pPr eaLnBrk="1" hangingPunct="1">
              <a:buFontTx/>
              <a:buChar char="•"/>
            </a:pPr>
            <a:r>
              <a:rPr lang="en-US" smtClean="0">
                <a:latin typeface="Arial" panose="020B0604020202020204" pitchFamily="34" charset="0"/>
              </a:rPr>
              <a:t>  Avoid boating in swimming areas</a:t>
            </a:r>
          </a:p>
          <a:p>
            <a:pPr eaLnBrk="1" hangingPunct="1">
              <a:buFontTx/>
              <a:buChar char="•"/>
            </a:pPr>
            <a:r>
              <a:rPr lang="en-US" smtClean="0">
                <a:latin typeface="Arial" panose="020B0604020202020204" pitchFamily="34" charset="0"/>
              </a:rPr>
              <a:t>  If in doubt about swimmers being in the area, </a:t>
            </a:r>
            <a:r>
              <a:rPr lang="en-US" b="1" smtClean="0">
                <a:latin typeface="Arial" panose="020B0604020202020204" pitchFamily="34" charset="0"/>
              </a:rPr>
              <a:t>SLOW DOWN</a:t>
            </a:r>
            <a:r>
              <a:rPr lang="en-US" smtClean="0">
                <a:latin typeface="Arial" panose="020B0604020202020204" pitchFamily="34" charset="0"/>
              </a:rPr>
              <a:t>.</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1256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3EC7C6-28F7-4ADD-BB1E-826A95391439}" type="slidenum">
              <a:rPr lang="en-US"/>
              <a:pPr eaLnBrk="1" hangingPunct="1"/>
              <a:t>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endParaRPr lang="es-US" smtClean="0">
              <a:latin typeface="Arial" panose="020B0604020202020204" pitchFamily="34" charset="0"/>
            </a:endParaRPr>
          </a:p>
          <a:p>
            <a:pPr eaLnBrk="1" hangingPunct="1"/>
            <a:r>
              <a:rPr lang="es-US" smtClean="0">
                <a:latin typeface="Arial" panose="020B0604020202020204" pitchFamily="34" charset="0"/>
              </a:rPr>
              <a:t>Si sus capacidades de natación son limitadas, use un chaleco salvavidas si va a nadar desde un bote.</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b="1" smtClean="0">
                <a:latin typeface="Arial" panose="020B0604020202020204" pitchFamily="34" charset="0"/>
              </a:rPr>
              <a:t>Pregunte</a:t>
            </a:r>
            <a:r>
              <a:rPr lang="es-US" smtClean="0">
                <a:latin typeface="Arial" panose="020B0604020202020204" pitchFamily="34" charset="0"/>
              </a:rPr>
              <a:t>: ¿Por qué pies primero, por primera vez tiene sentido?</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smtClean="0">
                <a:latin typeface="Arial" panose="020B0604020202020204" pitchFamily="34" charset="0"/>
              </a:rPr>
              <a:t>Considere llevar chalecos de esnorkel  en su bote, si va a tener personas  que van a nadar desde su bote.</a:t>
            </a:r>
            <a:endParaRPr lang="en-US" smtClean="0">
              <a:latin typeface="Arial" panose="020B0604020202020204" pitchFamily="34" charset="0"/>
            </a:endParaRPr>
          </a:p>
          <a:p>
            <a:pPr eaLnBrk="1" hangingPunct="1"/>
            <a:endParaRPr lang="es-US" smtClean="0">
              <a:latin typeface="Arial" panose="020B0604020202020204" pitchFamily="34" charset="0"/>
            </a:endParaRPr>
          </a:p>
          <a:p>
            <a:pPr eaLnBrk="1" hangingPunct="1"/>
            <a:r>
              <a:rPr lang="es-US" smtClean="0">
                <a:latin typeface="Arial" panose="020B0604020202020204" pitchFamily="34" charset="0"/>
              </a:rPr>
              <a:t>No deje que las personas se sumerjan en agua poco familiar…haga que los nadadores se deslicen cuidadosamente con los pies primero y que evalúen la profundidad del agua.  </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smtClean="0">
                <a:latin typeface="Arial" panose="020B0604020202020204" pitchFamily="34" charset="0"/>
              </a:rPr>
              <a:t>If your swimming capabilities are limited, wear a life jacket if your going to swim off a boat.</a:t>
            </a:r>
          </a:p>
          <a:p>
            <a:pPr eaLnBrk="1" hangingPunct="1"/>
            <a:r>
              <a:rPr lang="en-US" b="1" smtClean="0">
                <a:latin typeface="Arial" panose="020B0604020202020204" pitchFamily="34" charset="0"/>
              </a:rPr>
              <a:t>Ask:</a:t>
            </a:r>
            <a:r>
              <a:rPr lang="en-US" smtClean="0">
                <a:latin typeface="Arial" panose="020B0604020202020204" pitchFamily="34" charset="0"/>
              </a:rPr>
              <a:t> Why does the feet first, first time make sense?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Consider carrying snorkeling vests on your boat if you’re going to have people swimming from your boat.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Don’t let people dive into unfamiliar water…have swimmers carefully slip into the water feet first and assess the water’s depth</a:t>
            </a:r>
          </a:p>
          <a:p>
            <a:pPr eaLnBrk="1" hangingPunct="1"/>
            <a:r>
              <a:rPr lang="en-US" smtClean="0">
                <a:latin typeface="Arial" panose="020B0604020202020204" pitchFamily="34" charset="0"/>
              </a:rPr>
              <a:t> </a:t>
            </a:r>
          </a:p>
        </p:txBody>
      </p:sp>
    </p:spTree>
    <p:extLst>
      <p:ext uri="{BB962C8B-B14F-4D97-AF65-F5344CB8AC3E}">
        <p14:creationId xmlns:p14="http://schemas.microsoft.com/office/powerpoint/2010/main" val="134863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27EE71-9314-4936-8954-6CA76EF04A1F}" type="slidenum">
              <a:rPr lang="en-US"/>
              <a:pPr eaLnBrk="1" hangingPunct="1"/>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r>
              <a:rPr lang="es-US" b="1" smtClean="0">
                <a:latin typeface="Arial" panose="020B0604020202020204" pitchFamily="34" charset="0"/>
              </a:rPr>
              <a:t>Pregunte:  </a:t>
            </a:r>
            <a:r>
              <a:rPr lang="es-US" smtClean="0">
                <a:latin typeface="Arial" panose="020B0604020202020204" pitchFamily="34" charset="0"/>
              </a:rPr>
              <a:t>¿Qué indica una bandera roja con una franja blanca diagonal?</a:t>
            </a:r>
            <a:endParaRPr lang="en-US" smtClean="0">
              <a:latin typeface="Arial" panose="020B0604020202020204" pitchFamily="34" charset="0"/>
            </a:endParaRPr>
          </a:p>
          <a:p>
            <a:pPr eaLnBrk="1" hangingPunct="1"/>
            <a:endParaRPr lang="es-US" smtClean="0">
              <a:latin typeface="Arial" panose="020B0604020202020204" pitchFamily="34" charset="0"/>
            </a:endParaRPr>
          </a:p>
          <a:p>
            <a:pPr eaLnBrk="1" hangingPunct="1"/>
            <a:r>
              <a:rPr lang="es-US" smtClean="0">
                <a:latin typeface="Arial" panose="020B0604020202020204" pitchFamily="34" charset="0"/>
              </a:rPr>
              <a:t>Navegantes deben tener cuidado de:</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Una bandera roja y blanca de buzo abajo</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No se basen en ver burbujas de buzo rompiendo la superficie…es muy difícil de verlos hasta que Esté justo encima de ellos.</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¿Cuáles son las leyes de su estado con respecto a lo que tiene que hacer cuando  ve una bandera de Buzo?  </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smtClean="0">
                <a:latin typeface="Arial" panose="020B0604020202020204" pitchFamily="34" charset="0"/>
              </a:rPr>
              <a:t>Buzos también tienen que seguir algunas reglas críticas de seguridad:</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Siempre utilice una bandera de buzo abajo.</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Si bucea mucho considere un bote con acceso de nivel del agua… una escotilla de popa y plataforma de nadar.</a:t>
            </a:r>
            <a:endParaRPr lang="en-US" smtClean="0">
              <a:latin typeface="Arial" panose="020B0604020202020204" pitchFamily="34" charset="0"/>
            </a:endParaRPr>
          </a:p>
          <a:p>
            <a:pPr eaLnBrk="1" hangingPunct="1">
              <a:buFontTx/>
              <a:buChar char="•"/>
            </a:pPr>
            <a:r>
              <a:rPr lang="es-US" smtClean="0">
                <a:latin typeface="Arial" panose="020B0604020202020204" pitchFamily="34" charset="0"/>
              </a:rPr>
              <a:t> Asegúrese de que su bote está anclado  de forma segura cuando está buceando pero los buzos no deben dejar el bote abandonado.</a:t>
            </a:r>
            <a:endParaRPr lang="en-US"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What does a red flag with a white diagonal stripe indicate?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Boaters need to watch for:</a:t>
            </a:r>
          </a:p>
          <a:p>
            <a:pPr eaLnBrk="1" hangingPunct="1">
              <a:buFontTx/>
              <a:buChar char="•"/>
            </a:pPr>
            <a:r>
              <a:rPr lang="en-US" smtClean="0">
                <a:latin typeface="Arial" panose="020B0604020202020204" pitchFamily="34" charset="0"/>
              </a:rPr>
              <a:t> Red and white diver down flag</a:t>
            </a:r>
          </a:p>
          <a:p>
            <a:pPr eaLnBrk="1" hangingPunct="1">
              <a:buFontTx/>
              <a:buChar char="•"/>
            </a:pPr>
            <a:r>
              <a:rPr lang="en-US" smtClean="0">
                <a:latin typeface="Arial" panose="020B0604020202020204" pitchFamily="34" charset="0"/>
              </a:rPr>
              <a:t> Do not rely on seeing scuba diver bubbles breaking the surface…very difficult to see until you’re right on top of them.</a:t>
            </a:r>
          </a:p>
          <a:p>
            <a:pPr eaLnBrk="1" hangingPunct="1">
              <a:buFontTx/>
              <a:buChar char="•"/>
            </a:pPr>
            <a:r>
              <a:rPr lang="en-US" smtClean="0">
                <a:latin typeface="Arial" panose="020B0604020202020204" pitchFamily="34" charset="0"/>
              </a:rPr>
              <a:t> What are your state’s laws regarding what you have to do when you see a diver down flag?</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Divers need to follow some critical safety rules too:</a:t>
            </a:r>
          </a:p>
          <a:p>
            <a:pPr eaLnBrk="1" hangingPunct="1">
              <a:buFontTx/>
              <a:buChar char="•"/>
            </a:pPr>
            <a:r>
              <a:rPr lang="en-US" smtClean="0">
                <a:latin typeface="Arial" panose="020B0604020202020204" pitchFamily="34" charset="0"/>
              </a:rPr>
              <a:t> Always use a diver down flag</a:t>
            </a:r>
          </a:p>
          <a:p>
            <a:pPr eaLnBrk="1" hangingPunct="1">
              <a:buFontTx/>
              <a:buChar char="•"/>
            </a:pPr>
            <a:r>
              <a:rPr lang="en-US" smtClean="0">
                <a:latin typeface="Arial" panose="020B0604020202020204" pitchFamily="34" charset="0"/>
              </a:rPr>
              <a:t> If diving a lot consider a boat with water-level access…a transom hatch and swim platform</a:t>
            </a:r>
          </a:p>
          <a:p>
            <a:pPr eaLnBrk="1" hangingPunct="1">
              <a:buFontTx/>
              <a:buChar char="•"/>
            </a:pPr>
            <a:r>
              <a:rPr lang="en-US" smtClean="0">
                <a:latin typeface="Arial" panose="020B0604020202020204" pitchFamily="34" charset="0"/>
              </a:rPr>
              <a:t> Make sure your boat is securely anchored when diving but divers should not leave a boat abandoned.</a:t>
            </a:r>
          </a:p>
        </p:txBody>
      </p:sp>
    </p:spTree>
    <p:extLst>
      <p:ext uri="{BB962C8B-B14F-4D97-AF65-F5344CB8AC3E}">
        <p14:creationId xmlns:p14="http://schemas.microsoft.com/office/powerpoint/2010/main" val="418830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15D273-2B0B-4649-B4FD-9BB4D0C121B4}" type="slidenum">
              <a:rPr lang="en-US"/>
              <a:pPr eaLnBrk="1" hangingPunct="1"/>
              <a:t>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US" b="1" smtClean="0">
                <a:latin typeface="Arial" panose="020B0604020202020204" pitchFamily="34" charset="0"/>
              </a:rPr>
              <a:t>Notas del Instructor:</a:t>
            </a:r>
            <a:endParaRPr lang="en-US" b="1" smtClean="0">
              <a:latin typeface="Arial" panose="020B0604020202020204" pitchFamily="34" charset="0"/>
            </a:endParaRPr>
          </a:p>
          <a:p>
            <a:endParaRPr lang="es-US" b="1" smtClean="0">
              <a:latin typeface="Arial" panose="020B0604020202020204" pitchFamily="34" charset="0"/>
            </a:endParaRPr>
          </a:p>
          <a:p>
            <a:r>
              <a:rPr lang="es-US" b="1" smtClean="0">
                <a:latin typeface="Arial" panose="020B0604020202020204" pitchFamily="34" charset="0"/>
              </a:rPr>
              <a:t>Pregunte: </a:t>
            </a:r>
            <a:r>
              <a:rPr lang="es-US" smtClean="0">
                <a:latin typeface="Arial" panose="020B0604020202020204" pitchFamily="34" charset="0"/>
              </a:rPr>
              <a:t>¿Cuáles piensa usted que son los cuatro puntos clave de seguridad envueltos en el esquí acuático?  </a:t>
            </a:r>
            <a:endParaRPr lang="en-US" smtClean="0">
              <a:latin typeface="Arial" panose="020B0604020202020204" pitchFamily="34" charset="0"/>
            </a:endParaRPr>
          </a:p>
          <a:p>
            <a:pPr>
              <a:buFontTx/>
              <a:buChar char="•"/>
            </a:pPr>
            <a:r>
              <a:rPr lang="es-ES" smtClean="0">
                <a:latin typeface="Arial" panose="020B0604020202020204" pitchFamily="34" charset="0"/>
              </a:rPr>
              <a:t>Observador</a:t>
            </a:r>
            <a:endParaRPr lang="en-US" smtClean="0">
              <a:latin typeface="Arial" panose="020B0604020202020204" pitchFamily="34" charset="0"/>
            </a:endParaRPr>
          </a:p>
          <a:p>
            <a:pPr>
              <a:buFontTx/>
              <a:buChar char="•"/>
            </a:pPr>
            <a:r>
              <a:rPr lang="es-ES" smtClean="0">
                <a:latin typeface="Arial" panose="020B0604020202020204" pitchFamily="34" charset="0"/>
              </a:rPr>
              <a:t>Señales de mano</a:t>
            </a:r>
            <a:endParaRPr lang="en-US" smtClean="0">
              <a:latin typeface="Arial" panose="020B0604020202020204" pitchFamily="34" charset="0"/>
            </a:endParaRPr>
          </a:p>
          <a:p>
            <a:pPr>
              <a:buFontTx/>
              <a:buChar char="•"/>
            </a:pPr>
            <a:r>
              <a:rPr lang="es-ES" smtClean="0">
                <a:latin typeface="Arial" panose="020B0604020202020204" pitchFamily="34" charset="0"/>
              </a:rPr>
              <a:t>Chaleco salvavidas</a:t>
            </a:r>
            <a:endParaRPr lang="en-US" smtClean="0">
              <a:latin typeface="Arial" panose="020B0604020202020204" pitchFamily="34" charset="0"/>
            </a:endParaRPr>
          </a:p>
          <a:p>
            <a:pPr>
              <a:buFontTx/>
              <a:buChar char="•"/>
            </a:pPr>
            <a:r>
              <a:rPr lang="es-ES" smtClean="0">
                <a:latin typeface="Arial" panose="020B0604020202020204" pitchFamily="34" charset="0"/>
              </a:rPr>
              <a:t>Familiaridad del área</a:t>
            </a:r>
            <a:endParaRPr lang="en-US" smtClean="0">
              <a:latin typeface="Arial" panose="020B0604020202020204" pitchFamily="34" charset="0"/>
            </a:endParaRPr>
          </a:p>
          <a:p>
            <a:pPr lvl="1">
              <a:buFontTx/>
              <a:buChar char="•"/>
            </a:pPr>
            <a:r>
              <a:rPr lang="es-ES" smtClean="0">
                <a:latin typeface="Arial" panose="020B0604020202020204" pitchFamily="34" charset="0"/>
              </a:rPr>
              <a:t>Aguas  llanas</a:t>
            </a:r>
            <a:endParaRPr lang="en-US" smtClean="0">
              <a:latin typeface="Arial" panose="020B0604020202020204" pitchFamily="34" charset="0"/>
            </a:endParaRPr>
          </a:p>
          <a:p>
            <a:pPr lvl="1">
              <a:buFontTx/>
              <a:buChar char="•"/>
            </a:pPr>
            <a:r>
              <a:rPr lang="es-ES" smtClean="0">
                <a:latin typeface="Arial" panose="020B0604020202020204" pitchFamily="34" charset="0"/>
              </a:rPr>
              <a:t>Peligros bajo el agua  </a:t>
            </a:r>
            <a:endParaRPr lang="en-US" smtClean="0">
              <a:latin typeface="Arial" panose="020B0604020202020204" pitchFamily="34" charset="0"/>
            </a:endParaRPr>
          </a:p>
          <a:p>
            <a:r>
              <a:rPr lang="es-ES" smtClean="0">
                <a:latin typeface="Arial" panose="020B0604020202020204" pitchFamily="34" charset="0"/>
              </a:rPr>
              <a:t> </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What do you think the four key safety points are in water skiing?</a:t>
            </a:r>
          </a:p>
          <a:p>
            <a:pPr eaLnBrk="1" hangingPunct="1"/>
            <a:endParaRPr lang="en-US" smtClean="0">
              <a:latin typeface="Arial" panose="020B0604020202020204" pitchFamily="34" charset="0"/>
            </a:endParaRPr>
          </a:p>
          <a:p>
            <a:pPr eaLnBrk="1" hangingPunct="1">
              <a:buFontTx/>
              <a:buChar char="•"/>
            </a:pPr>
            <a:r>
              <a:rPr lang="en-US" smtClean="0">
                <a:latin typeface="Arial" panose="020B0604020202020204" pitchFamily="34" charset="0"/>
              </a:rPr>
              <a:t>  Observer</a:t>
            </a:r>
          </a:p>
          <a:p>
            <a:pPr eaLnBrk="1" hangingPunct="1">
              <a:buFontTx/>
              <a:buChar char="•"/>
            </a:pPr>
            <a:r>
              <a:rPr lang="en-US" smtClean="0">
                <a:latin typeface="Arial" panose="020B0604020202020204" pitchFamily="34" charset="0"/>
              </a:rPr>
              <a:t>  Hand signals</a:t>
            </a:r>
          </a:p>
          <a:p>
            <a:pPr eaLnBrk="1" hangingPunct="1">
              <a:buFontTx/>
              <a:buChar char="•"/>
            </a:pPr>
            <a:r>
              <a:rPr lang="en-US" smtClean="0">
                <a:latin typeface="Arial" panose="020B0604020202020204" pitchFamily="34" charset="0"/>
              </a:rPr>
              <a:t>  Life jacket </a:t>
            </a:r>
          </a:p>
          <a:p>
            <a:pPr eaLnBrk="1" hangingPunct="1">
              <a:buFontTx/>
              <a:buChar char="•"/>
            </a:pPr>
            <a:r>
              <a:rPr lang="en-US" smtClean="0">
                <a:latin typeface="Arial" panose="020B0604020202020204" pitchFamily="34" charset="0"/>
              </a:rPr>
              <a:t>  Area familiarity</a:t>
            </a:r>
          </a:p>
          <a:p>
            <a:pPr lvl="1" eaLnBrk="1" hangingPunct="1">
              <a:buFontTx/>
              <a:buChar char="•"/>
            </a:pPr>
            <a:r>
              <a:rPr lang="en-US" smtClean="0">
                <a:latin typeface="Arial" panose="020B0604020202020204" pitchFamily="34" charset="0"/>
              </a:rPr>
              <a:t>  Shallow water</a:t>
            </a:r>
          </a:p>
          <a:p>
            <a:pPr lvl="1" eaLnBrk="1" hangingPunct="1">
              <a:buFontTx/>
              <a:buChar char="•"/>
            </a:pPr>
            <a:r>
              <a:rPr lang="en-US" smtClean="0">
                <a:latin typeface="Arial" panose="020B0604020202020204" pitchFamily="34" charset="0"/>
              </a:rPr>
              <a:t>  Underwater hazards</a:t>
            </a:r>
          </a:p>
        </p:txBody>
      </p:sp>
    </p:spTree>
    <p:extLst>
      <p:ext uri="{BB962C8B-B14F-4D97-AF65-F5344CB8AC3E}">
        <p14:creationId xmlns:p14="http://schemas.microsoft.com/office/powerpoint/2010/main" val="142383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968F53-5063-4582-A8DF-4391CDE11085}" type="slidenum">
              <a:rPr lang="en-US"/>
              <a:pPr eaLnBrk="1" hangingPunct="1"/>
              <a:t>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endParaRPr lang="es-US" b="1" smtClean="0">
              <a:latin typeface="Arial" panose="020B0604020202020204" pitchFamily="34" charset="0"/>
            </a:endParaRPr>
          </a:p>
          <a:p>
            <a:pPr eaLnBrk="1" hangingPunct="1"/>
            <a:r>
              <a:rPr lang="es-US" b="1" smtClean="0">
                <a:latin typeface="Arial" panose="020B0604020202020204" pitchFamily="34" charset="0"/>
              </a:rPr>
              <a:t>Pregunte</a:t>
            </a:r>
            <a:r>
              <a:rPr lang="es-US" smtClean="0">
                <a:latin typeface="Arial" panose="020B0604020202020204" pitchFamily="34" charset="0"/>
              </a:rPr>
              <a:t>: ¿Hay esquiadores acuáticos  en  la clase que deseen demostrar las señales de mano apropiadas?</a:t>
            </a:r>
            <a:endParaRPr lang="en-US" smtClean="0">
              <a:latin typeface="Arial" panose="020B0604020202020204" pitchFamily="34" charset="0"/>
            </a:endParaRPr>
          </a:p>
          <a:p>
            <a:pPr eaLnBrk="1" hangingPunct="1"/>
            <a:endParaRPr lang="es-US" smtClean="0">
              <a:latin typeface="Arial" panose="020B0604020202020204" pitchFamily="34" charset="0"/>
            </a:endParaRPr>
          </a:p>
          <a:p>
            <a:pPr eaLnBrk="1" hangingPunct="1"/>
            <a:r>
              <a:rPr lang="es-US" smtClean="0">
                <a:latin typeface="Arial" panose="020B0604020202020204" pitchFamily="34" charset="0"/>
              </a:rPr>
              <a:t>Repase cada una de las señales de mano</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Ask:</a:t>
            </a:r>
            <a:r>
              <a:rPr lang="en-US" smtClean="0">
                <a:latin typeface="Arial" panose="020B0604020202020204" pitchFamily="34" charset="0"/>
              </a:rPr>
              <a:t>  Are there any water skiers in the class who would like to demonstrate proper hand signals?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Review each of the hand signals.</a:t>
            </a:r>
          </a:p>
        </p:txBody>
      </p:sp>
    </p:spTree>
    <p:extLst>
      <p:ext uri="{BB962C8B-B14F-4D97-AF65-F5344CB8AC3E}">
        <p14:creationId xmlns:p14="http://schemas.microsoft.com/office/powerpoint/2010/main" val="138355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520E70-2F99-4032-8888-7921F1AB1783}" type="slidenum">
              <a:rPr lang="en-US"/>
              <a:pPr eaLnBrk="1" hangingPunct="1"/>
              <a:t>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US" b="1" smtClean="0">
                <a:latin typeface="Arial" panose="020B0604020202020204" pitchFamily="34" charset="0"/>
              </a:rPr>
              <a:t>Notas del Instructor:</a:t>
            </a:r>
            <a:endParaRPr lang="en-US" b="1" smtClean="0">
              <a:latin typeface="Arial" panose="020B0604020202020204" pitchFamily="34" charset="0"/>
            </a:endParaRPr>
          </a:p>
          <a:p>
            <a:pPr eaLnBrk="1" hangingPunct="1"/>
            <a:endParaRPr lang="es-US" smtClean="0">
              <a:latin typeface="Arial" panose="020B0604020202020204" pitchFamily="34" charset="0"/>
            </a:endParaRPr>
          </a:p>
          <a:p>
            <a:pPr eaLnBrk="1" hangingPunct="1"/>
            <a:r>
              <a:rPr lang="es-US" smtClean="0">
                <a:latin typeface="Arial" panose="020B0604020202020204" pitchFamily="34" charset="0"/>
              </a:rPr>
              <a:t>Haga la pregunta en la filmina</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smtClean="0">
                <a:latin typeface="Arial" panose="020B0604020202020204" pitchFamily="34" charset="0"/>
              </a:rPr>
              <a:t>Si hay más de una persona que está siendo remolcada, las líneas de remolque para cada uno deben ser del mismo tamaño…un mínimo de 75’ para cada línea:</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smtClean="0">
                <a:latin typeface="Arial" panose="020B0604020202020204" pitchFamily="34" charset="0"/>
              </a:rPr>
              <a:t>Usted debe permanecer 2 X  la longitud de la línea de remolque de la costa y los peligros.</a:t>
            </a:r>
            <a:endParaRPr lang="en-US" smtClean="0">
              <a:latin typeface="Arial" panose="020B0604020202020204" pitchFamily="34" charset="0"/>
            </a:endParaRPr>
          </a:p>
          <a:p>
            <a:pPr eaLnBrk="1" hangingPunct="1"/>
            <a:r>
              <a:rPr lang="es-US" smtClean="0">
                <a:latin typeface="Arial" panose="020B0604020202020204" pitchFamily="34" charset="0"/>
              </a:rPr>
              <a:t> </a:t>
            </a:r>
            <a:endParaRPr lang="en-US" smtClean="0">
              <a:latin typeface="Arial" panose="020B0604020202020204" pitchFamily="34" charset="0"/>
            </a:endParaRPr>
          </a:p>
          <a:p>
            <a:pPr eaLnBrk="1" hangingPunct="1"/>
            <a:r>
              <a:rPr lang="es-US" smtClean="0">
                <a:latin typeface="Arial" panose="020B0604020202020204" pitchFamily="34" charset="0"/>
              </a:rPr>
              <a:t>No vaya a esquiar  en el agua ,usar tubo o tabla de olas durante la noche.</a:t>
            </a:r>
            <a:endParaRPr lang="en-US"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endParaRPr lang="en-US" b="1" smtClean="0">
              <a:latin typeface="Arial" panose="020B0604020202020204" pitchFamily="34" charset="0"/>
            </a:endParaRPr>
          </a:p>
          <a:p>
            <a:pPr eaLnBrk="1" hangingPunct="1"/>
            <a:r>
              <a:rPr lang="en-US" b="1" smtClean="0">
                <a:latin typeface="Arial" panose="020B0604020202020204" pitchFamily="34" charset="0"/>
              </a:rPr>
              <a:t>Instructor Notes:</a:t>
            </a:r>
          </a:p>
          <a:p>
            <a:pPr eaLnBrk="1" hangingPunct="1"/>
            <a:r>
              <a:rPr lang="en-US" smtClean="0">
                <a:latin typeface="Arial" panose="020B0604020202020204" pitchFamily="34" charset="0"/>
              </a:rPr>
              <a:t>Ask questions on the slide.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If there is more than one person being towed, the tow lines for each should be the same length...a minimum of 75’ for both lines.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You must stay 2 x the tow line length from shore and hazards.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Do not water ski, tube or wake board at night.</a:t>
            </a:r>
          </a:p>
        </p:txBody>
      </p:sp>
    </p:spTree>
    <p:extLst>
      <p:ext uri="{BB962C8B-B14F-4D97-AF65-F5344CB8AC3E}">
        <p14:creationId xmlns:p14="http://schemas.microsoft.com/office/powerpoint/2010/main" val="581709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descr="01 aux logo 3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omeland logo tipped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5"/>
          <p:cNvSpPr>
            <a:spLocks noGrp="1" noChangeArrowheads="1"/>
          </p:cNvSpPr>
          <p:nvPr>
            <p:ph type="ftr" sz="quarter" idx="11"/>
          </p:nvPr>
        </p:nvSpPr>
        <p:spPr>
          <a:xfrm>
            <a:off x="685800" y="6245225"/>
            <a:ext cx="5334000" cy="476250"/>
          </a:xfrm>
        </p:spPr>
        <p:txBody>
          <a:bodyPr anchor="t"/>
          <a:lstStyle>
            <a:lvl1pPr>
              <a:defRPr sz="1400" b="0">
                <a:solidFill>
                  <a:srgbClr val="003366"/>
                </a:solidFill>
              </a:defRPr>
            </a:lvl1pPr>
          </a:lstStyle>
          <a:p>
            <a:pPr>
              <a:defRPr/>
            </a:pPr>
            <a:r>
              <a:rPr lang="en-US" smtClean="0"/>
              <a:t>Version: Feb 2014                       Copyright 2014 - Coast Guard Auxiliary Association, Inc. </a:t>
            </a:r>
            <a:endParaRPr lang="en-US" dirty="0"/>
          </a:p>
        </p:txBody>
      </p:sp>
      <p:sp>
        <p:nvSpPr>
          <p:cNvPr id="8" name="Rectangle 6"/>
          <p:cNvSpPr>
            <a:spLocks noGrp="1" noChangeArrowheads="1"/>
          </p:cNvSpPr>
          <p:nvPr>
            <p:ph type="sldNum" sz="quarter" idx="12"/>
          </p:nvPr>
        </p:nvSpPr>
        <p:spPr/>
        <p:txBody>
          <a:bodyPr/>
          <a:lstStyle>
            <a:lvl1pPr>
              <a:defRPr b="0"/>
            </a:lvl1pPr>
          </a:lstStyle>
          <a:p>
            <a:fld id="{14CD4DB0-BC6F-4695-9A3F-6EE3A943228F}" type="slidenum">
              <a:rPr lang="en-US"/>
              <a:pPr/>
              <a:t>‹#›</a:t>
            </a:fld>
            <a:endParaRPr lang="en-US"/>
          </a:p>
        </p:txBody>
      </p:sp>
    </p:spTree>
    <p:extLst>
      <p:ext uri="{BB962C8B-B14F-4D97-AF65-F5344CB8AC3E}">
        <p14:creationId xmlns:p14="http://schemas.microsoft.com/office/powerpoint/2010/main" val="1278581421"/>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AC038B60-424A-41C9-A92D-AF1F39E43A91}" type="slidenum">
              <a:rPr lang="en-US"/>
              <a:pPr/>
              <a:t>‹#›</a:t>
            </a:fld>
            <a:endParaRPr lang="en-US"/>
          </a:p>
        </p:txBody>
      </p:sp>
    </p:spTree>
    <p:extLst>
      <p:ext uri="{BB962C8B-B14F-4D97-AF65-F5344CB8AC3E}">
        <p14:creationId xmlns:p14="http://schemas.microsoft.com/office/powerpoint/2010/main" val="1165555442"/>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3B7BDCC4-AB29-4491-9CF5-9A781E5861D9}" type="slidenum">
              <a:rPr lang="en-US"/>
              <a:pPr/>
              <a:t>‹#›</a:t>
            </a:fld>
            <a:endParaRPr lang="en-US"/>
          </a:p>
        </p:txBody>
      </p:sp>
    </p:spTree>
    <p:extLst>
      <p:ext uri="{BB962C8B-B14F-4D97-AF65-F5344CB8AC3E}">
        <p14:creationId xmlns:p14="http://schemas.microsoft.com/office/powerpoint/2010/main" val="282840946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A715B4DB-CD33-448D-BD60-0A832CE4780C}" type="slidenum">
              <a:rPr lang="en-US"/>
              <a:pPr/>
              <a:t>‹#›</a:t>
            </a:fld>
            <a:endParaRPr lang="en-US"/>
          </a:p>
        </p:txBody>
      </p:sp>
    </p:spTree>
    <p:extLst>
      <p:ext uri="{BB962C8B-B14F-4D97-AF65-F5344CB8AC3E}">
        <p14:creationId xmlns:p14="http://schemas.microsoft.com/office/powerpoint/2010/main" val="113415114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4345F626-498C-4DA2-BF44-5806B48CAFCB}" type="slidenum">
              <a:rPr lang="en-US"/>
              <a:pPr/>
              <a:t>‹#›</a:t>
            </a:fld>
            <a:endParaRPr lang="en-US"/>
          </a:p>
        </p:txBody>
      </p:sp>
    </p:spTree>
    <p:extLst>
      <p:ext uri="{BB962C8B-B14F-4D97-AF65-F5344CB8AC3E}">
        <p14:creationId xmlns:p14="http://schemas.microsoft.com/office/powerpoint/2010/main" val="904775940"/>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A684EE8B-68F9-41F1-9002-264E7287C5DD}" type="slidenum">
              <a:rPr lang="en-US"/>
              <a:pPr/>
              <a:t>‹#›</a:t>
            </a:fld>
            <a:endParaRPr lang="en-US"/>
          </a:p>
        </p:txBody>
      </p:sp>
    </p:spTree>
    <p:extLst>
      <p:ext uri="{BB962C8B-B14F-4D97-AF65-F5344CB8AC3E}">
        <p14:creationId xmlns:p14="http://schemas.microsoft.com/office/powerpoint/2010/main" val="157558219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9" name="Rectangle 6"/>
          <p:cNvSpPr>
            <a:spLocks noGrp="1" noChangeArrowheads="1"/>
          </p:cNvSpPr>
          <p:nvPr>
            <p:ph type="sldNum" sz="quarter" idx="12"/>
          </p:nvPr>
        </p:nvSpPr>
        <p:spPr>
          <a:ln/>
        </p:spPr>
        <p:txBody>
          <a:bodyPr/>
          <a:lstStyle>
            <a:lvl1pPr>
              <a:defRPr/>
            </a:lvl1pPr>
          </a:lstStyle>
          <a:p>
            <a:fld id="{1023319A-69F2-4D66-8FD6-CFB2A6CEA05A}" type="slidenum">
              <a:rPr lang="en-US"/>
              <a:pPr/>
              <a:t>‹#›</a:t>
            </a:fld>
            <a:endParaRPr lang="en-US"/>
          </a:p>
        </p:txBody>
      </p:sp>
    </p:spTree>
    <p:extLst>
      <p:ext uri="{BB962C8B-B14F-4D97-AF65-F5344CB8AC3E}">
        <p14:creationId xmlns:p14="http://schemas.microsoft.com/office/powerpoint/2010/main" val="347147676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5" name="Rectangle 6"/>
          <p:cNvSpPr>
            <a:spLocks noGrp="1" noChangeArrowheads="1"/>
          </p:cNvSpPr>
          <p:nvPr>
            <p:ph type="sldNum" sz="quarter" idx="12"/>
          </p:nvPr>
        </p:nvSpPr>
        <p:spPr>
          <a:ln/>
        </p:spPr>
        <p:txBody>
          <a:bodyPr/>
          <a:lstStyle>
            <a:lvl1pPr>
              <a:defRPr/>
            </a:lvl1pPr>
          </a:lstStyle>
          <a:p>
            <a:fld id="{E9B44FD3-1778-41D4-A135-8DCA64736D5F}" type="slidenum">
              <a:rPr lang="en-US"/>
              <a:pPr/>
              <a:t>‹#›</a:t>
            </a:fld>
            <a:endParaRPr lang="en-US"/>
          </a:p>
        </p:txBody>
      </p:sp>
    </p:spTree>
    <p:extLst>
      <p:ext uri="{BB962C8B-B14F-4D97-AF65-F5344CB8AC3E}">
        <p14:creationId xmlns:p14="http://schemas.microsoft.com/office/powerpoint/2010/main" val="1998400249"/>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4" name="Rectangle 6"/>
          <p:cNvSpPr>
            <a:spLocks noGrp="1" noChangeArrowheads="1"/>
          </p:cNvSpPr>
          <p:nvPr>
            <p:ph type="sldNum" sz="quarter" idx="12"/>
          </p:nvPr>
        </p:nvSpPr>
        <p:spPr>
          <a:ln/>
        </p:spPr>
        <p:txBody>
          <a:bodyPr/>
          <a:lstStyle>
            <a:lvl1pPr>
              <a:defRPr/>
            </a:lvl1pPr>
          </a:lstStyle>
          <a:p>
            <a:fld id="{9E505026-B36E-4EC8-A64F-D7455BCF71FB}" type="slidenum">
              <a:rPr lang="en-US"/>
              <a:pPr/>
              <a:t>‹#›</a:t>
            </a:fld>
            <a:endParaRPr lang="en-US"/>
          </a:p>
        </p:txBody>
      </p:sp>
    </p:spTree>
    <p:extLst>
      <p:ext uri="{BB962C8B-B14F-4D97-AF65-F5344CB8AC3E}">
        <p14:creationId xmlns:p14="http://schemas.microsoft.com/office/powerpoint/2010/main" val="112394484"/>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FA5EE24D-9F5D-466A-8C42-0FF3BBD3194F}" type="slidenum">
              <a:rPr lang="en-US"/>
              <a:pPr/>
              <a:t>‹#›</a:t>
            </a:fld>
            <a:endParaRPr lang="en-US"/>
          </a:p>
        </p:txBody>
      </p:sp>
    </p:spTree>
    <p:extLst>
      <p:ext uri="{BB962C8B-B14F-4D97-AF65-F5344CB8AC3E}">
        <p14:creationId xmlns:p14="http://schemas.microsoft.com/office/powerpoint/2010/main" val="2496133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FAE6451C-AC5A-41F1-81E8-4BB13DEDA2BC}" type="slidenum">
              <a:rPr lang="en-US"/>
              <a:pPr/>
              <a:t>‹#›</a:t>
            </a:fld>
            <a:endParaRPr lang="en-US"/>
          </a:p>
        </p:txBody>
      </p:sp>
    </p:spTree>
    <p:extLst>
      <p:ext uri="{BB962C8B-B14F-4D97-AF65-F5344CB8AC3E}">
        <p14:creationId xmlns:p14="http://schemas.microsoft.com/office/powerpoint/2010/main" val="3693487905"/>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85800" y="6245225"/>
            <a:ext cx="594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0">
                <a:solidFill>
                  <a:schemeClr val="tx2"/>
                </a:solidFill>
                <a:latin typeface="Arial" charset="0"/>
              </a:defRPr>
            </a:lvl1pPr>
          </a:lstStyle>
          <a:p>
            <a:pPr>
              <a:defRPr/>
            </a:pPr>
            <a:r>
              <a:rPr lang="en-US" smtClean="0"/>
              <a:t>Version: Feb 2014                       Copyright 2014 - Coast Guard Auxiliary Association, Inc. </a:t>
            </a:r>
            <a:endParaRPr lang="en-US" sz="1400"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3366"/>
                </a:solidFill>
              </a:defRPr>
            </a:lvl1pPr>
          </a:lstStyle>
          <a:p>
            <a:fld id="{068BCEC9-7143-42F4-B447-A40183E4A6DD}" type="slidenum">
              <a:rPr lang="en-US"/>
              <a:pPr/>
              <a:t>‹#›</a:t>
            </a:fld>
            <a:endParaRPr lang="en-US"/>
          </a:p>
        </p:txBody>
      </p:sp>
      <p:pic>
        <p:nvPicPr>
          <p:cNvPr id="1031" name="Picture 7" descr="01 aux logo 3d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omeland logo tipped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Black" pitchFamily="34" charset="0"/>
        </a:defRPr>
      </a:lvl2pPr>
      <a:lvl3pPr algn="ctr" rtl="0" eaLnBrk="0" fontAlgn="base" hangingPunct="0">
        <a:spcBef>
          <a:spcPct val="0"/>
        </a:spcBef>
        <a:spcAft>
          <a:spcPct val="0"/>
        </a:spcAft>
        <a:defRPr sz="4400" b="1">
          <a:solidFill>
            <a:srgbClr val="333399"/>
          </a:solidFill>
          <a:latin typeface="Arial Black" pitchFamily="34" charset="0"/>
        </a:defRPr>
      </a:lvl3pPr>
      <a:lvl4pPr algn="ctr" rtl="0" eaLnBrk="0" fontAlgn="base" hangingPunct="0">
        <a:spcBef>
          <a:spcPct val="0"/>
        </a:spcBef>
        <a:spcAft>
          <a:spcPct val="0"/>
        </a:spcAft>
        <a:defRPr sz="4400" b="1">
          <a:solidFill>
            <a:srgbClr val="333399"/>
          </a:solidFill>
          <a:latin typeface="Arial Black" pitchFamily="34" charset="0"/>
        </a:defRPr>
      </a:lvl4pPr>
      <a:lvl5pPr algn="ctr" rtl="0" eaLnBrk="0" fontAlgn="base" hangingPunct="0">
        <a:spcBef>
          <a:spcPct val="0"/>
        </a:spcBef>
        <a:spcAft>
          <a:spcPct val="0"/>
        </a:spcAft>
        <a:defRPr sz="4400" b="1">
          <a:solidFill>
            <a:srgbClr val="333399"/>
          </a:solidFill>
          <a:latin typeface="Arial Black" pitchFamily="34" charset="0"/>
        </a:defRPr>
      </a:lvl5pPr>
      <a:lvl6pPr marL="457200" algn="ctr" rtl="0" fontAlgn="base">
        <a:spcBef>
          <a:spcPct val="0"/>
        </a:spcBef>
        <a:spcAft>
          <a:spcPct val="0"/>
        </a:spcAft>
        <a:defRPr sz="4400" b="1">
          <a:solidFill>
            <a:srgbClr val="333399"/>
          </a:solidFill>
          <a:latin typeface="Arial Black" pitchFamily="34" charset="0"/>
        </a:defRPr>
      </a:lvl6pPr>
      <a:lvl7pPr marL="914400" algn="ctr" rtl="0" fontAlgn="base">
        <a:spcBef>
          <a:spcPct val="0"/>
        </a:spcBef>
        <a:spcAft>
          <a:spcPct val="0"/>
        </a:spcAft>
        <a:defRPr sz="4400" b="1">
          <a:solidFill>
            <a:srgbClr val="333399"/>
          </a:solidFill>
          <a:latin typeface="Arial Black" pitchFamily="34" charset="0"/>
        </a:defRPr>
      </a:lvl7pPr>
      <a:lvl8pPr marL="1371600" algn="ctr" rtl="0" fontAlgn="base">
        <a:spcBef>
          <a:spcPct val="0"/>
        </a:spcBef>
        <a:spcAft>
          <a:spcPct val="0"/>
        </a:spcAft>
        <a:defRPr sz="4400" b="1">
          <a:solidFill>
            <a:srgbClr val="333399"/>
          </a:solidFill>
          <a:latin typeface="Arial Black" pitchFamily="34" charset="0"/>
        </a:defRPr>
      </a:lvl8pPr>
      <a:lvl9pPr marL="1828800" algn="ctr" rtl="0" fontAlgn="base">
        <a:spcBef>
          <a:spcPct val="0"/>
        </a:spcBef>
        <a:spcAft>
          <a:spcPct val="0"/>
        </a:spcAft>
        <a:defRPr sz="4400" b="1">
          <a:solidFill>
            <a:srgbClr val="333399"/>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mtClean="0">
                <a:solidFill>
                  <a:srgbClr val="CC0000"/>
                </a:solidFill>
              </a:rPr>
              <a:t>Version: Feb 2014                       Copyright 2014 - Coast Guard Auxiliary Association, Inc. </a:t>
            </a:r>
            <a:endParaRPr lang="en-US" sz="1400" smtClean="0">
              <a:solidFill>
                <a:srgbClr val="CC0000"/>
              </a:solidFill>
            </a:endParaRPr>
          </a:p>
        </p:txBody>
      </p:sp>
      <p:sp>
        <p:nvSpPr>
          <p:cNvPr id="30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224FC2-2A81-4706-9670-BA48F2F605A4}" type="slidenum">
              <a:rPr lang="en-US">
                <a:solidFill>
                  <a:srgbClr val="003366"/>
                </a:solidFill>
              </a:rPr>
              <a:pPr eaLnBrk="1" hangingPunct="1"/>
              <a:t>1</a:t>
            </a:fld>
            <a:endParaRPr lang="en-US">
              <a:solidFill>
                <a:srgbClr val="003366"/>
              </a:solidFill>
            </a:endParaRPr>
          </a:p>
        </p:txBody>
      </p:sp>
      <p:sp>
        <p:nvSpPr>
          <p:cNvPr id="3076" name="Rectangle 2"/>
          <p:cNvSpPr>
            <a:spLocks noGrp="1" noChangeArrowheads="1"/>
          </p:cNvSpPr>
          <p:nvPr>
            <p:ph type="title"/>
          </p:nvPr>
        </p:nvSpPr>
        <p:spPr/>
        <p:txBody>
          <a:bodyPr/>
          <a:lstStyle/>
          <a:p>
            <a:pPr eaLnBrk="1" hangingPunct="1"/>
            <a:r>
              <a:rPr lang="es-ES" smtClean="0"/>
              <a:t>Capítulo 7</a:t>
            </a:r>
          </a:p>
        </p:txBody>
      </p:sp>
      <p:sp>
        <p:nvSpPr>
          <p:cNvPr id="3077" name="Rectangle 3"/>
          <p:cNvSpPr>
            <a:spLocks noChangeArrowheads="1"/>
          </p:cNvSpPr>
          <p:nvPr/>
        </p:nvSpPr>
        <p:spPr bwMode="auto">
          <a:xfrm>
            <a:off x="457200" y="1371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US" sz="3200"/>
              <a:t>  Disfrutando Deportes Acuáticos Con Su Bote </a:t>
            </a:r>
            <a:endParaRPr lang="en-US" sz="3200"/>
          </a:p>
        </p:txBody>
      </p:sp>
      <p:pic>
        <p:nvPicPr>
          <p:cNvPr id="3078" name="Picture 4" descr="fishi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5213"/>
            <a:ext cx="91440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7173" name="Picture 5" descr="windsu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025" y="3200400"/>
            <a:ext cx="24923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Line 6"/>
          <p:cNvSpPr>
            <a:spLocks noChangeShapeType="1"/>
          </p:cNvSpPr>
          <p:nvPr/>
        </p:nvSpPr>
        <p:spPr bwMode="auto">
          <a:xfrm>
            <a:off x="0" y="2362200"/>
            <a:ext cx="914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0" fill="hold"/>
                                        <p:tgtEl>
                                          <p:spTgt spid="7173"/>
                                        </p:tgtEl>
                                        <p:attrNameLst>
                                          <p:attrName>ppt_x</p:attrName>
                                        </p:attrNameLst>
                                      </p:cBhvr>
                                      <p:tavLst>
                                        <p:tav tm="0">
                                          <p:val>
                                            <p:strVal val="0-#ppt_w/2"/>
                                          </p:val>
                                        </p:tav>
                                        <p:tav tm="100000">
                                          <p:val>
                                            <p:strVal val="#ppt_x"/>
                                          </p:val>
                                        </p:tav>
                                      </p:tavLst>
                                    </p:anim>
                                    <p:anim calcmode="lin" valueType="num">
                                      <p:cBhvr additive="base">
                                        <p:cTn id="8" dur="50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D23ADB-E275-45D8-9585-8C889B7728AF}" type="slidenum">
              <a:rPr lang="en-US">
                <a:solidFill>
                  <a:srgbClr val="003366"/>
                </a:solidFill>
              </a:rPr>
              <a:pPr eaLnBrk="1" hangingPunct="1"/>
              <a:t>10</a:t>
            </a:fld>
            <a:endParaRPr lang="en-US">
              <a:solidFill>
                <a:srgbClr val="003366"/>
              </a:solidFill>
            </a:endParaRPr>
          </a:p>
        </p:txBody>
      </p:sp>
      <p:sp>
        <p:nvSpPr>
          <p:cNvPr id="12292" name="Rectangle 17"/>
          <p:cNvSpPr>
            <a:spLocks noGrp="1" noChangeArrowheads="1"/>
          </p:cNvSpPr>
          <p:nvPr>
            <p:ph type="body" idx="1"/>
          </p:nvPr>
        </p:nvSpPr>
        <p:spPr/>
        <p:txBody>
          <a:bodyPr/>
          <a:lstStyle/>
          <a:p>
            <a:pPr eaLnBrk="1" hangingPunct="1"/>
            <a:r>
              <a:rPr lang="es-US" smtClean="0"/>
              <a:t>¿ Al remolcar estos, cómo usted:</a:t>
            </a:r>
            <a:endParaRPr lang="en-US" smtClean="0"/>
          </a:p>
          <a:p>
            <a:pPr lvl="1" eaLnBrk="1" hangingPunct="1"/>
            <a:r>
              <a:rPr lang="es-US" smtClean="0"/>
              <a:t>elimina la holgura en la línea de remolque?</a:t>
            </a:r>
            <a:endParaRPr lang="en-US" smtClean="0"/>
          </a:p>
          <a:p>
            <a:pPr lvl="1" eaLnBrk="1" hangingPunct="1"/>
            <a:r>
              <a:rPr lang="es-US" smtClean="0"/>
              <a:t>sabe a qué velocidad debe de ir?  </a:t>
            </a:r>
            <a:endParaRPr lang="en-US" smtClean="0"/>
          </a:p>
          <a:p>
            <a:pPr lvl="1" eaLnBrk="1" hangingPunct="1"/>
            <a:r>
              <a:rPr lang="es-US" smtClean="0"/>
              <a:t>instruye el observador?</a:t>
            </a:r>
            <a:endParaRPr lang="en-US" smtClean="0"/>
          </a:p>
          <a:p>
            <a:pPr lvl="1" eaLnBrk="1" hangingPunct="1"/>
            <a:r>
              <a:rPr lang="es-US" smtClean="0"/>
              <a:t>responde si el esquiador le da una señal?</a:t>
            </a:r>
            <a:endParaRPr lang="en-US" smtClean="0"/>
          </a:p>
          <a:p>
            <a:pPr lvl="1" eaLnBrk="1" hangingPunct="1"/>
            <a:r>
              <a:rPr lang="es-US" smtClean="0"/>
              <a:t>hace vueltas seguras?</a:t>
            </a:r>
            <a:endParaRPr lang="en-US" smtClean="0"/>
          </a:p>
          <a:p>
            <a:pPr lvl="1" eaLnBrk="1" hangingPunct="1">
              <a:buFontTx/>
              <a:buNone/>
            </a:pPr>
            <a:endParaRPr lang="en-US" smtClean="0"/>
          </a:p>
        </p:txBody>
      </p:sp>
      <p:sp>
        <p:nvSpPr>
          <p:cNvPr id="12293" name="Rectangle 2"/>
          <p:cNvSpPr>
            <a:spLocks noGrp="1" noChangeArrowheads="1"/>
          </p:cNvSpPr>
          <p:nvPr>
            <p:ph type="title"/>
          </p:nvPr>
        </p:nvSpPr>
        <p:spPr/>
        <p:txBody>
          <a:bodyPr/>
          <a:lstStyle/>
          <a:p>
            <a:pPr eaLnBrk="1" hangingPunct="1"/>
            <a:r>
              <a:rPr lang="es-US" sz="4000" smtClean="0"/>
              <a:t>Esquí  Acuático Tubo </a:t>
            </a:r>
            <a:r>
              <a:rPr lang="en-US" sz="4000" smtClean="0"/>
              <a:t/>
            </a:r>
            <a:br>
              <a:rPr lang="en-US" sz="4000" smtClean="0"/>
            </a:br>
            <a:r>
              <a:rPr lang="es-US" sz="4000" smtClean="0"/>
              <a:t>Tabla de Correr Olas</a:t>
            </a:r>
            <a:endParaRPr lang="en-US" sz="4000" smtClean="0"/>
          </a:p>
        </p:txBody>
      </p:sp>
      <p:sp>
        <p:nvSpPr>
          <p:cNvPr id="12294" name="Oval 11"/>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pic>
        <p:nvPicPr>
          <p:cNvPr id="12295" name="Picture 16" descr="03_05_2_2E_0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43400"/>
            <a:ext cx="3048000" cy="19859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BA6729-26B7-4E28-8233-97ED7EA5E4B3}" type="slidenum">
              <a:rPr lang="en-US">
                <a:solidFill>
                  <a:srgbClr val="003366"/>
                </a:solidFill>
              </a:rPr>
              <a:pPr eaLnBrk="1" hangingPunct="1"/>
              <a:t>11</a:t>
            </a:fld>
            <a:endParaRPr lang="en-US">
              <a:solidFill>
                <a:srgbClr val="003366"/>
              </a:solidFill>
            </a:endParaRPr>
          </a:p>
        </p:txBody>
      </p:sp>
      <p:sp>
        <p:nvSpPr>
          <p:cNvPr id="13316" name="Rectangle 2"/>
          <p:cNvSpPr>
            <a:spLocks noGrp="1" noChangeArrowheads="1"/>
          </p:cNvSpPr>
          <p:nvPr>
            <p:ph type="title"/>
          </p:nvPr>
        </p:nvSpPr>
        <p:spPr>
          <a:xfrm>
            <a:off x="609600" y="274638"/>
            <a:ext cx="8077200" cy="944562"/>
          </a:xfrm>
        </p:spPr>
        <p:txBody>
          <a:bodyPr/>
          <a:lstStyle/>
          <a:p>
            <a:pPr eaLnBrk="1" hangingPunct="1"/>
            <a:r>
              <a:rPr lang="es-US" smtClean="0"/>
              <a:t/>
            </a:r>
            <a:br>
              <a:rPr lang="es-US" smtClean="0"/>
            </a:br>
            <a:r>
              <a:rPr lang="es-US" smtClean="0"/>
              <a:t>Persona en el Agua</a:t>
            </a:r>
            <a:r>
              <a:rPr lang="en-US" smtClean="0"/>
              <a:t/>
            </a:r>
            <a:br>
              <a:rPr lang="en-US" smtClean="0"/>
            </a:br>
            <a:endParaRPr lang="en-US" smtClean="0"/>
          </a:p>
        </p:txBody>
      </p:sp>
      <p:sp>
        <p:nvSpPr>
          <p:cNvPr id="13317" name="Rectangle 3"/>
          <p:cNvSpPr>
            <a:spLocks noGrp="1" noChangeArrowheads="1"/>
          </p:cNvSpPr>
          <p:nvPr>
            <p:ph type="body" idx="1"/>
          </p:nvPr>
        </p:nvSpPr>
        <p:spPr>
          <a:xfrm>
            <a:off x="457200" y="1600200"/>
            <a:ext cx="8151813" cy="4525963"/>
          </a:xfrm>
        </p:spPr>
        <p:txBody>
          <a:bodyPr/>
          <a:lstStyle/>
          <a:p>
            <a:pPr eaLnBrk="1" hangingPunct="1"/>
            <a:r>
              <a:rPr lang="es-US" smtClean="0"/>
              <a:t>La persona que está remolcando se cae en el agua: </a:t>
            </a:r>
            <a:endParaRPr lang="en-US" smtClean="0"/>
          </a:p>
          <a:p>
            <a:pPr lvl="1" eaLnBrk="1" hangingPunct="1"/>
            <a:r>
              <a:rPr lang="es-US" smtClean="0"/>
              <a:t>¿Qué debe de hacer para recuperar a la persona de forma segura?</a:t>
            </a:r>
            <a:endParaRPr lang="en-US" smtClean="0"/>
          </a:p>
          <a:p>
            <a:pPr lvl="1" eaLnBrk="1" hangingPunct="1"/>
            <a:endParaRPr lang="en-US" smtClean="0"/>
          </a:p>
        </p:txBody>
      </p:sp>
      <p:sp>
        <p:nvSpPr>
          <p:cNvPr id="13318" name="Oval 6"/>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pic>
        <p:nvPicPr>
          <p:cNvPr id="13319" name="Picture 7" descr="npo00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0400"/>
            <a:ext cx="2667000" cy="3200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5BB897-0C2D-4200-BF48-2AB609BF2172}" type="slidenum">
              <a:rPr lang="en-US">
                <a:solidFill>
                  <a:srgbClr val="003366"/>
                </a:solidFill>
              </a:rPr>
              <a:pPr eaLnBrk="1" hangingPunct="1"/>
              <a:t>12</a:t>
            </a:fld>
            <a:endParaRPr lang="en-US">
              <a:solidFill>
                <a:srgbClr val="003366"/>
              </a:solidFill>
            </a:endParaRPr>
          </a:p>
        </p:txBody>
      </p:sp>
      <p:sp>
        <p:nvSpPr>
          <p:cNvPr id="14340" name="Rectangle 2"/>
          <p:cNvSpPr>
            <a:spLocks noGrp="1" noChangeArrowheads="1"/>
          </p:cNvSpPr>
          <p:nvPr>
            <p:ph type="title"/>
          </p:nvPr>
        </p:nvSpPr>
        <p:spPr/>
        <p:txBody>
          <a:bodyPr/>
          <a:lstStyle/>
          <a:p>
            <a:pPr eaLnBrk="1" hangingPunct="1"/>
            <a:r>
              <a:rPr lang="es-US" smtClean="0"/>
              <a:t>Persona Remolcada</a:t>
            </a:r>
            <a:endParaRPr lang="en-US" smtClean="0"/>
          </a:p>
        </p:txBody>
      </p:sp>
      <p:sp>
        <p:nvSpPr>
          <p:cNvPr id="14341" name="Rectangle 3"/>
          <p:cNvSpPr>
            <a:spLocks noGrp="1" noChangeArrowheads="1"/>
          </p:cNvSpPr>
          <p:nvPr>
            <p:ph type="body" idx="1"/>
          </p:nvPr>
        </p:nvSpPr>
        <p:spPr>
          <a:xfrm>
            <a:off x="457200" y="1600200"/>
            <a:ext cx="8074025" cy="4525963"/>
          </a:xfrm>
        </p:spPr>
        <p:txBody>
          <a:bodyPr/>
          <a:lstStyle/>
          <a:p>
            <a:pPr eaLnBrk="1" hangingPunct="1"/>
            <a:r>
              <a:rPr lang="es-US" smtClean="0"/>
              <a:t>Usted va a esquiar, tubo o tabla de correr olas:</a:t>
            </a:r>
            <a:endParaRPr lang="en-US" smtClean="0"/>
          </a:p>
          <a:p>
            <a:pPr lvl="1" eaLnBrk="1" hangingPunct="1"/>
            <a:r>
              <a:rPr lang="es-US" smtClean="0"/>
              <a:t>¿Qué debe de saber para ser remolcado seguramente?</a:t>
            </a:r>
            <a:endParaRPr lang="en-US" smtClean="0"/>
          </a:p>
          <a:p>
            <a:pPr lvl="1" eaLnBrk="1" hangingPunct="1"/>
            <a:r>
              <a:rPr lang="es-US" smtClean="0"/>
              <a:t>¿Cuáles son algunas cosas que debe hacer para estar a salvo?</a:t>
            </a:r>
            <a:endParaRPr lang="en-US" smtClean="0"/>
          </a:p>
          <a:p>
            <a:pPr lvl="1" eaLnBrk="1" hangingPunct="1"/>
            <a:endParaRPr lang="en-US" smtClean="0"/>
          </a:p>
        </p:txBody>
      </p:sp>
      <p:sp>
        <p:nvSpPr>
          <p:cNvPr id="14342" name="Oval 7"/>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sz="2800">
              <a:solidFill>
                <a:schemeClr val="tx2"/>
              </a:solidFill>
            </a:endParaRPr>
          </a:p>
        </p:txBody>
      </p:sp>
      <p:pic>
        <p:nvPicPr>
          <p:cNvPr id="14343" name="Picture 12" descr="Imag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91000"/>
            <a:ext cx="3886200" cy="22812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AC66C6-4B6A-411B-82A2-D2D2F42B61B9}" type="slidenum">
              <a:rPr lang="en-US">
                <a:solidFill>
                  <a:srgbClr val="003366"/>
                </a:solidFill>
              </a:rPr>
              <a:pPr eaLnBrk="1" hangingPunct="1"/>
              <a:t>13</a:t>
            </a:fld>
            <a:endParaRPr lang="en-US">
              <a:solidFill>
                <a:srgbClr val="003366"/>
              </a:solidFill>
            </a:endParaRPr>
          </a:p>
        </p:txBody>
      </p:sp>
      <p:sp>
        <p:nvSpPr>
          <p:cNvPr id="15364" name="Rectangle 3"/>
          <p:cNvSpPr>
            <a:spLocks noGrp="1" noChangeArrowheads="1"/>
          </p:cNvSpPr>
          <p:nvPr>
            <p:ph type="title"/>
          </p:nvPr>
        </p:nvSpPr>
        <p:spPr/>
        <p:txBody>
          <a:bodyPr/>
          <a:lstStyle/>
          <a:p>
            <a:pPr eaLnBrk="1" hangingPunct="1"/>
            <a:r>
              <a:rPr lang="es-US" sz="4000" smtClean="0"/>
              <a:t>Ir en Canoa, </a:t>
            </a:r>
            <a:br>
              <a:rPr lang="es-US" sz="4000" smtClean="0"/>
            </a:br>
            <a:r>
              <a:rPr lang="es-US" sz="4000" smtClean="0"/>
              <a:t>Cayac y Balsa</a:t>
            </a:r>
            <a:endParaRPr lang="en-US" sz="4000" smtClean="0"/>
          </a:p>
        </p:txBody>
      </p:sp>
      <p:sp>
        <p:nvSpPr>
          <p:cNvPr id="15365" name="Rectangle 4"/>
          <p:cNvSpPr>
            <a:spLocks noGrp="1" noChangeArrowheads="1"/>
          </p:cNvSpPr>
          <p:nvPr>
            <p:ph type="body" idx="1"/>
          </p:nvPr>
        </p:nvSpPr>
        <p:spPr>
          <a:xfrm>
            <a:off x="457200" y="1600200"/>
            <a:ext cx="7997825" cy="4525963"/>
          </a:xfrm>
        </p:spPr>
        <p:txBody>
          <a:bodyPr/>
          <a:lstStyle/>
          <a:p>
            <a:pPr eaLnBrk="1" hangingPunct="1"/>
            <a:r>
              <a:rPr lang="es-US" smtClean="0"/>
              <a:t>Seguridad</a:t>
            </a:r>
            <a:endParaRPr lang="en-US" smtClean="0"/>
          </a:p>
          <a:p>
            <a:pPr eaLnBrk="1" hangingPunct="1"/>
            <a:endParaRPr lang="en-US" smtClean="0"/>
          </a:p>
        </p:txBody>
      </p:sp>
      <p:sp>
        <p:nvSpPr>
          <p:cNvPr id="15366" name="Oval 8"/>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pic>
        <p:nvPicPr>
          <p:cNvPr id="15367" name="Picture 13" descr="DSC_28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76600"/>
            <a:ext cx="4724400" cy="31416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938391-986E-448B-B37C-0E5F63AEFED8}" type="slidenum">
              <a:rPr lang="en-US">
                <a:solidFill>
                  <a:srgbClr val="003366"/>
                </a:solidFill>
              </a:rPr>
              <a:pPr eaLnBrk="1" hangingPunct="1"/>
              <a:t>14</a:t>
            </a:fld>
            <a:endParaRPr lang="en-US">
              <a:solidFill>
                <a:srgbClr val="003366"/>
              </a:solidFill>
            </a:endParaRPr>
          </a:p>
        </p:txBody>
      </p:sp>
      <p:sp>
        <p:nvSpPr>
          <p:cNvPr id="16388" name="Rectangle 3"/>
          <p:cNvSpPr>
            <a:spLocks noGrp="1" noChangeArrowheads="1"/>
          </p:cNvSpPr>
          <p:nvPr>
            <p:ph type="title"/>
          </p:nvPr>
        </p:nvSpPr>
        <p:spPr/>
        <p:txBody>
          <a:bodyPr/>
          <a:lstStyle/>
          <a:p>
            <a:r>
              <a:rPr lang="es-US" sz="4000" smtClean="0"/>
              <a:t>Ir en Canoa, </a:t>
            </a:r>
            <a:br>
              <a:rPr lang="es-US" sz="4000" smtClean="0"/>
            </a:br>
            <a:r>
              <a:rPr lang="es-US" sz="4000" smtClean="0"/>
              <a:t>Cayac y Balsa</a:t>
            </a:r>
            <a:endParaRPr lang="en-US" sz="4000" smtClean="0"/>
          </a:p>
        </p:txBody>
      </p:sp>
      <p:sp>
        <p:nvSpPr>
          <p:cNvPr id="16389" name="Rectangle 13"/>
          <p:cNvSpPr>
            <a:spLocks noGrp="1" noChangeArrowheads="1"/>
          </p:cNvSpPr>
          <p:nvPr>
            <p:ph type="body" idx="1"/>
          </p:nvPr>
        </p:nvSpPr>
        <p:spPr/>
        <p:txBody>
          <a:bodyPr/>
          <a:lstStyle/>
          <a:p>
            <a:pPr eaLnBrk="1" hangingPunct="1"/>
            <a:r>
              <a:rPr lang="es-US" smtClean="0"/>
              <a:t>Seguridad</a:t>
            </a:r>
            <a:endParaRPr lang="en-US" smtClean="0"/>
          </a:p>
          <a:p>
            <a:pPr eaLnBrk="1" hangingPunct="1"/>
            <a:endParaRPr lang="en-US" smtClean="0"/>
          </a:p>
        </p:txBody>
      </p:sp>
      <p:pic>
        <p:nvPicPr>
          <p:cNvPr id="16390" name="Picture 14" descr="03_05_3_1A_0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438400"/>
            <a:ext cx="6140450" cy="393541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1" name="Oval 15"/>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9C3FEB-6B1E-494A-87BF-241E5FCCAA54}" type="slidenum">
              <a:rPr lang="en-US">
                <a:solidFill>
                  <a:srgbClr val="003366"/>
                </a:solidFill>
              </a:rPr>
              <a:pPr eaLnBrk="1" hangingPunct="1"/>
              <a:t>15</a:t>
            </a:fld>
            <a:endParaRPr lang="en-US">
              <a:solidFill>
                <a:srgbClr val="003366"/>
              </a:solidFill>
            </a:endParaRPr>
          </a:p>
        </p:txBody>
      </p:sp>
      <p:sp>
        <p:nvSpPr>
          <p:cNvPr id="17412" name="Rectangle 2"/>
          <p:cNvSpPr>
            <a:spLocks noGrp="1" noChangeArrowheads="1"/>
          </p:cNvSpPr>
          <p:nvPr>
            <p:ph type="title"/>
          </p:nvPr>
        </p:nvSpPr>
        <p:spPr/>
        <p:txBody>
          <a:bodyPr/>
          <a:lstStyle/>
          <a:p>
            <a:r>
              <a:rPr lang="es-US" smtClean="0"/>
              <a:t>Hacer Surf a Vela</a:t>
            </a:r>
            <a:endParaRPr lang="en-US" smtClean="0"/>
          </a:p>
        </p:txBody>
      </p:sp>
      <p:sp>
        <p:nvSpPr>
          <p:cNvPr id="17413" name="Rectangle 3"/>
          <p:cNvSpPr>
            <a:spLocks noGrp="1" noChangeArrowheads="1"/>
          </p:cNvSpPr>
          <p:nvPr>
            <p:ph type="body" idx="1"/>
          </p:nvPr>
        </p:nvSpPr>
        <p:spPr>
          <a:xfrm>
            <a:off x="457200" y="1600200"/>
            <a:ext cx="5105400" cy="4525963"/>
          </a:xfrm>
        </p:spPr>
        <p:txBody>
          <a:bodyPr/>
          <a:lstStyle/>
          <a:p>
            <a:pPr eaLnBrk="1" hangingPunct="1"/>
            <a:r>
              <a:rPr lang="es-US" smtClean="0"/>
              <a:t>¿Cómo debe de vestir?</a:t>
            </a:r>
            <a:endParaRPr lang="en-US" smtClean="0"/>
          </a:p>
          <a:p>
            <a:pPr eaLnBrk="1" hangingPunct="1"/>
            <a:r>
              <a:rPr lang="es-US" smtClean="0"/>
              <a:t>¿Es necesario un plan de navegación?</a:t>
            </a:r>
            <a:endParaRPr lang="en-US" smtClean="0"/>
          </a:p>
          <a:p>
            <a:pPr eaLnBrk="1" hangingPunct="1"/>
            <a:r>
              <a:rPr lang="es-US" smtClean="0"/>
              <a:t>¿Qué consideraciones acerca de la seguridad debe de tener en mente?</a:t>
            </a:r>
            <a:endParaRPr lang="en-US" smtClean="0"/>
          </a:p>
          <a:p>
            <a:pPr eaLnBrk="1" hangingPunct="1"/>
            <a:endParaRPr lang="en-US" smtClean="0"/>
          </a:p>
          <a:p>
            <a:pPr eaLnBrk="1" hangingPunct="1"/>
            <a:endParaRPr lang="en-US" smtClean="0"/>
          </a:p>
        </p:txBody>
      </p:sp>
      <p:pic>
        <p:nvPicPr>
          <p:cNvPr id="17414" name="Picture 13" descr="npo00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2035175"/>
            <a:ext cx="3136900" cy="4343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5" name="Oval 5"/>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17416" name="Oval 6"/>
          <p:cNvSpPr>
            <a:spLocks noChangeArrowheads="1"/>
          </p:cNvSpPr>
          <p:nvPr/>
        </p:nvSpPr>
        <p:spPr bwMode="auto">
          <a:xfrm>
            <a:off x="465138" y="23288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17417" name="Oval 7"/>
          <p:cNvSpPr>
            <a:spLocks noChangeArrowheads="1"/>
          </p:cNvSpPr>
          <p:nvPr/>
        </p:nvSpPr>
        <p:spPr bwMode="auto">
          <a:xfrm>
            <a:off x="465138" y="3387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2D06A2-C383-4A25-BEC4-E8E2B1654166}" type="slidenum">
              <a:rPr lang="en-US">
                <a:solidFill>
                  <a:srgbClr val="003366"/>
                </a:solidFill>
              </a:rPr>
              <a:pPr eaLnBrk="1" hangingPunct="1"/>
              <a:t>16</a:t>
            </a:fld>
            <a:endParaRPr lang="en-US">
              <a:solidFill>
                <a:srgbClr val="003366"/>
              </a:solidFill>
            </a:endParaRPr>
          </a:p>
        </p:txBody>
      </p:sp>
      <p:sp>
        <p:nvSpPr>
          <p:cNvPr id="18436" name="Rectangle 2"/>
          <p:cNvSpPr>
            <a:spLocks noGrp="1" noChangeArrowheads="1"/>
          </p:cNvSpPr>
          <p:nvPr>
            <p:ph type="title"/>
          </p:nvPr>
        </p:nvSpPr>
        <p:spPr/>
        <p:txBody>
          <a:bodyPr/>
          <a:lstStyle/>
          <a:p>
            <a:pPr eaLnBrk="1" hangingPunct="1"/>
            <a:r>
              <a:rPr lang="es-ES" smtClean="0"/>
              <a:t>Navegación</a:t>
            </a:r>
          </a:p>
        </p:txBody>
      </p:sp>
      <p:sp>
        <p:nvSpPr>
          <p:cNvPr id="18437" name="Rectangle 3"/>
          <p:cNvSpPr>
            <a:spLocks noGrp="1" noChangeArrowheads="1"/>
          </p:cNvSpPr>
          <p:nvPr>
            <p:ph type="body" idx="1"/>
          </p:nvPr>
        </p:nvSpPr>
        <p:spPr/>
        <p:txBody>
          <a:bodyPr/>
          <a:lstStyle/>
          <a:p>
            <a:pPr eaLnBrk="1" hangingPunct="1"/>
            <a:r>
              <a:rPr lang="es-US" sz="2800" smtClean="0"/>
              <a:t>¿Qué debe de considerar cuando está navegando</a:t>
            </a:r>
            <a:r>
              <a:rPr lang="en-US" sz="2800" smtClean="0"/>
              <a:t>?</a:t>
            </a:r>
          </a:p>
          <a:p>
            <a:pPr eaLnBrk="1" hangingPunct="1"/>
            <a:endParaRPr lang="es-ES" sz="2800" smtClean="0"/>
          </a:p>
          <a:p>
            <a:pPr eaLnBrk="1" hangingPunct="1"/>
            <a:endParaRPr lang="en-US" smtClean="0"/>
          </a:p>
        </p:txBody>
      </p:sp>
      <p:pic>
        <p:nvPicPr>
          <p:cNvPr id="18438" name="Picture 4" descr="03_05_3_1B_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90800"/>
            <a:ext cx="5954713" cy="38830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9" name="Oval 5"/>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4484B2-9FC0-40ED-9006-2B605149EA7E}" type="slidenum">
              <a:rPr lang="en-US">
                <a:solidFill>
                  <a:srgbClr val="003366"/>
                </a:solidFill>
              </a:rPr>
              <a:pPr eaLnBrk="1" hangingPunct="1"/>
              <a:t>17</a:t>
            </a:fld>
            <a:endParaRPr lang="en-US">
              <a:solidFill>
                <a:srgbClr val="003366"/>
              </a:solidFill>
            </a:endParaRPr>
          </a:p>
        </p:txBody>
      </p:sp>
      <p:sp>
        <p:nvSpPr>
          <p:cNvPr id="19460" name="Rectangle 2"/>
          <p:cNvSpPr>
            <a:spLocks noGrp="1" noChangeArrowheads="1"/>
          </p:cNvSpPr>
          <p:nvPr>
            <p:ph type="title"/>
          </p:nvPr>
        </p:nvSpPr>
        <p:spPr/>
        <p:txBody>
          <a:bodyPr/>
          <a:lstStyle/>
          <a:p>
            <a:pPr eaLnBrk="1" hangingPunct="1"/>
            <a:r>
              <a:rPr lang="es-ES" smtClean="0"/>
              <a:t>Navegación</a:t>
            </a:r>
            <a:endParaRPr lang="en-US" smtClean="0"/>
          </a:p>
        </p:txBody>
      </p:sp>
      <p:sp>
        <p:nvSpPr>
          <p:cNvPr id="19461" name="Rectangle 3"/>
          <p:cNvSpPr>
            <a:spLocks noGrp="1" noChangeArrowheads="1"/>
          </p:cNvSpPr>
          <p:nvPr>
            <p:ph type="body" idx="1"/>
          </p:nvPr>
        </p:nvSpPr>
        <p:spPr/>
        <p:txBody>
          <a:bodyPr/>
          <a:lstStyle/>
          <a:p>
            <a:pPr eaLnBrk="1" hangingPunct="1">
              <a:lnSpc>
                <a:spcPct val="95000"/>
              </a:lnSpc>
            </a:pPr>
            <a:r>
              <a:rPr lang="es-US" smtClean="0"/>
              <a:t>¿Qué otras consideraciones para navegar de manera segura</a:t>
            </a:r>
            <a:r>
              <a:rPr lang="en-US" smtClean="0"/>
              <a:t>?</a:t>
            </a:r>
          </a:p>
          <a:p>
            <a:pPr eaLnBrk="1" hangingPunct="1"/>
            <a:endParaRPr lang="en-US" smtClean="0"/>
          </a:p>
        </p:txBody>
      </p:sp>
      <p:pic>
        <p:nvPicPr>
          <p:cNvPr id="19462" name="Picture 4" descr="03_05_2_3B_0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41625"/>
            <a:ext cx="5264150" cy="35718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3" name="Oval 5"/>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B70F94-B725-4935-A8E6-EC680F7775B0}" type="slidenum">
              <a:rPr lang="en-US">
                <a:solidFill>
                  <a:srgbClr val="003366"/>
                </a:solidFill>
              </a:rPr>
              <a:pPr eaLnBrk="1" hangingPunct="1"/>
              <a:t>18</a:t>
            </a:fld>
            <a:endParaRPr lang="en-US">
              <a:solidFill>
                <a:srgbClr val="003366"/>
              </a:solidFill>
            </a:endParaRPr>
          </a:p>
        </p:txBody>
      </p:sp>
      <p:sp>
        <p:nvSpPr>
          <p:cNvPr id="20484" name="Rectangle 2"/>
          <p:cNvSpPr>
            <a:spLocks noGrp="1" noChangeArrowheads="1"/>
          </p:cNvSpPr>
          <p:nvPr>
            <p:ph type="title"/>
          </p:nvPr>
        </p:nvSpPr>
        <p:spPr/>
        <p:txBody>
          <a:bodyPr/>
          <a:lstStyle/>
          <a:p>
            <a:pPr eaLnBrk="1" hangingPunct="1"/>
            <a:r>
              <a:rPr lang="es-ES" smtClean="0"/>
              <a:t>Pesca</a:t>
            </a:r>
          </a:p>
        </p:txBody>
      </p:sp>
      <p:sp>
        <p:nvSpPr>
          <p:cNvPr id="20485" name="Rectangle 4"/>
          <p:cNvSpPr>
            <a:spLocks noGrp="1" noChangeArrowheads="1"/>
          </p:cNvSpPr>
          <p:nvPr>
            <p:ph type="body" idx="1"/>
          </p:nvPr>
        </p:nvSpPr>
        <p:spPr>
          <a:xfrm>
            <a:off x="457200" y="1600200"/>
            <a:ext cx="8305800" cy="4525963"/>
          </a:xfrm>
        </p:spPr>
        <p:txBody>
          <a:bodyPr/>
          <a:lstStyle/>
          <a:p>
            <a:pPr eaLnBrk="1" hangingPunct="1"/>
            <a:r>
              <a:rPr lang="es-ES" smtClean="0"/>
              <a:t>¿Qué debe de considerar un navegante en relación a pescadores en el agua?</a:t>
            </a:r>
          </a:p>
          <a:p>
            <a:pPr eaLnBrk="1" hangingPunct="1"/>
            <a:r>
              <a:rPr lang="es-ES" smtClean="0"/>
              <a:t>¿Qué deben de considerar los pescadores cuando están fuera pescando                                                en el agua?</a:t>
            </a:r>
          </a:p>
        </p:txBody>
      </p:sp>
      <p:pic>
        <p:nvPicPr>
          <p:cNvPr id="20486" name="Picture 5" descr="DSC_5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10000"/>
            <a:ext cx="5334000" cy="2590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7" name="Oval 6"/>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0488" name="Oval 7"/>
          <p:cNvSpPr>
            <a:spLocks noChangeArrowheads="1"/>
          </p:cNvSpPr>
          <p:nvPr/>
        </p:nvSpPr>
        <p:spPr bwMode="auto">
          <a:xfrm>
            <a:off x="457200" y="28098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913774-F5C7-41E2-9BF3-B3512C1C696B}" type="slidenum">
              <a:rPr lang="en-US">
                <a:solidFill>
                  <a:srgbClr val="003366"/>
                </a:solidFill>
              </a:rPr>
              <a:pPr eaLnBrk="1" hangingPunct="1"/>
              <a:t>19</a:t>
            </a:fld>
            <a:endParaRPr lang="en-US">
              <a:solidFill>
                <a:srgbClr val="003366"/>
              </a:solidFill>
            </a:endParaRPr>
          </a:p>
        </p:txBody>
      </p:sp>
      <p:sp>
        <p:nvSpPr>
          <p:cNvPr id="21508" name="Rectangle 2"/>
          <p:cNvSpPr>
            <a:spLocks noGrp="1" noChangeArrowheads="1"/>
          </p:cNvSpPr>
          <p:nvPr>
            <p:ph type="title"/>
          </p:nvPr>
        </p:nvSpPr>
        <p:spPr/>
        <p:txBody>
          <a:bodyPr/>
          <a:lstStyle/>
          <a:p>
            <a:pPr eaLnBrk="1" hangingPunct="1"/>
            <a:r>
              <a:rPr lang="es-ES" smtClean="0"/>
              <a:t>Caza</a:t>
            </a:r>
          </a:p>
        </p:txBody>
      </p:sp>
      <p:sp>
        <p:nvSpPr>
          <p:cNvPr id="21509" name="Rectangle 3"/>
          <p:cNvSpPr>
            <a:spLocks noGrp="1" noChangeArrowheads="1"/>
          </p:cNvSpPr>
          <p:nvPr>
            <p:ph type="body" idx="1"/>
          </p:nvPr>
        </p:nvSpPr>
        <p:spPr/>
        <p:txBody>
          <a:bodyPr/>
          <a:lstStyle/>
          <a:p>
            <a:pPr eaLnBrk="1" hangingPunct="1"/>
            <a:r>
              <a:rPr lang="es-ES" smtClean="0"/>
              <a:t>¿Cuáles son algunas consideraciones de seguridad mientras caza desde el bote?</a:t>
            </a:r>
          </a:p>
          <a:p>
            <a:pPr eaLnBrk="1" hangingPunct="1"/>
            <a:endParaRPr lang="en-US" smtClean="0"/>
          </a:p>
        </p:txBody>
      </p:sp>
      <p:sp>
        <p:nvSpPr>
          <p:cNvPr id="21510" name="Oval 4"/>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pic>
        <p:nvPicPr>
          <p:cNvPr id="21511" name="Picture 5" descr="DSC_7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743200"/>
            <a:ext cx="5486400" cy="36480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6FC227-6B5F-46AF-973C-A2BEA3C7D88C}" type="slidenum">
              <a:rPr lang="en-US">
                <a:solidFill>
                  <a:srgbClr val="003366"/>
                </a:solidFill>
              </a:rPr>
              <a:pPr eaLnBrk="1" hangingPunct="1"/>
              <a:t>2</a:t>
            </a:fld>
            <a:endParaRPr lang="en-US">
              <a:solidFill>
                <a:srgbClr val="003366"/>
              </a:solidFill>
            </a:endParaRPr>
          </a:p>
        </p:txBody>
      </p:sp>
      <p:sp>
        <p:nvSpPr>
          <p:cNvPr id="4100" name="Rectangle 2"/>
          <p:cNvSpPr>
            <a:spLocks noGrp="1" noChangeArrowheads="1"/>
          </p:cNvSpPr>
          <p:nvPr>
            <p:ph type="title"/>
          </p:nvPr>
        </p:nvSpPr>
        <p:spPr/>
        <p:txBody>
          <a:bodyPr/>
          <a:lstStyle/>
          <a:p>
            <a:pPr eaLnBrk="1" hangingPunct="1"/>
            <a:r>
              <a:rPr lang="es-US" smtClean="0"/>
              <a:t>Explicar a los Pasajeros</a:t>
            </a:r>
            <a:endParaRPr lang="en-US" smtClean="0"/>
          </a:p>
        </p:txBody>
      </p:sp>
      <p:sp>
        <p:nvSpPr>
          <p:cNvPr id="4101" name="Rectangle 9"/>
          <p:cNvSpPr>
            <a:spLocks noGrp="1" noChangeArrowheads="1"/>
          </p:cNvSpPr>
          <p:nvPr>
            <p:ph type="body" idx="1"/>
          </p:nvPr>
        </p:nvSpPr>
        <p:spPr/>
        <p:txBody>
          <a:bodyPr/>
          <a:lstStyle/>
          <a:p>
            <a:pPr eaLnBrk="1" hangingPunct="1"/>
            <a:r>
              <a:rPr lang="es-US" smtClean="0"/>
              <a:t>¿Qué debe decirles a sus pasajeros antes de salir en el agua?</a:t>
            </a:r>
            <a:endParaRPr lang="en-US" smtClean="0"/>
          </a:p>
          <a:p>
            <a:pPr eaLnBrk="1" hangingPunct="1"/>
            <a:endParaRPr lang="es-ES" smtClean="0"/>
          </a:p>
        </p:txBody>
      </p:sp>
      <p:sp>
        <p:nvSpPr>
          <p:cNvPr id="4102" name="Oval 10"/>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pic>
        <p:nvPicPr>
          <p:cNvPr id="4103" name="Picture 16" descr="DSC_4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2971800"/>
            <a:ext cx="5105400" cy="33940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1AF051-6524-4397-9D4E-A17EFABCEEB0}" type="slidenum">
              <a:rPr lang="en-US">
                <a:solidFill>
                  <a:srgbClr val="003366"/>
                </a:solidFill>
              </a:rPr>
              <a:pPr eaLnBrk="1" hangingPunct="1"/>
              <a:t>20</a:t>
            </a:fld>
            <a:endParaRPr lang="en-US">
              <a:solidFill>
                <a:srgbClr val="003366"/>
              </a:solidFill>
            </a:endParaRPr>
          </a:p>
        </p:txBody>
      </p:sp>
      <p:sp>
        <p:nvSpPr>
          <p:cNvPr id="22532" name="Rectangle 2"/>
          <p:cNvSpPr>
            <a:spLocks noGrp="1" noChangeArrowheads="1"/>
          </p:cNvSpPr>
          <p:nvPr>
            <p:ph type="title" idx="4294967295"/>
          </p:nvPr>
        </p:nvSpPr>
        <p:spPr/>
        <p:txBody>
          <a:bodyPr/>
          <a:lstStyle/>
          <a:p>
            <a:pPr eaLnBrk="1" hangingPunct="1"/>
            <a:r>
              <a:rPr lang="es-ES" b="0" smtClean="0"/>
              <a:t>Capítulo 7 Repaso</a:t>
            </a:r>
            <a:endParaRPr lang="es-ES" smtClean="0"/>
          </a:p>
        </p:txBody>
      </p:sp>
      <p:pic>
        <p:nvPicPr>
          <p:cNvPr id="22533" name="Picture 3" descr="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3048000"/>
            <a:ext cx="80295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23B6B9-12D5-4829-BFE6-42B2C0384BD8}" type="slidenum">
              <a:rPr lang="en-US">
                <a:solidFill>
                  <a:srgbClr val="003366"/>
                </a:solidFill>
              </a:rPr>
              <a:pPr eaLnBrk="1" hangingPunct="1"/>
              <a:t>21</a:t>
            </a:fld>
            <a:endParaRPr lang="en-US">
              <a:solidFill>
                <a:srgbClr val="003366"/>
              </a:solidFill>
            </a:endParaRPr>
          </a:p>
        </p:txBody>
      </p:sp>
      <p:sp>
        <p:nvSpPr>
          <p:cNvPr id="23556" name="Rectangle 2"/>
          <p:cNvSpPr>
            <a:spLocks noGrp="1" noChangeArrowheads="1"/>
          </p:cNvSpPr>
          <p:nvPr>
            <p:ph type="title"/>
          </p:nvPr>
        </p:nvSpPr>
        <p:spPr/>
        <p:txBody>
          <a:bodyPr/>
          <a:lstStyle/>
          <a:p>
            <a:pPr eaLnBrk="1" hangingPunct="1"/>
            <a:r>
              <a:rPr lang="es-ES" smtClean="0"/>
              <a:t>Ejercicios de Repaso</a:t>
            </a:r>
          </a:p>
        </p:txBody>
      </p:sp>
      <p:sp>
        <p:nvSpPr>
          <p:cNvPr id="23557" name="Rectangle 3"/>
          <p:cNvSpPr>
            <a:spLocks noGrp="1" noChangeArrowheads="1"/>
          </p:cNvSpPr>
          <p:nvPr>
            <p:ph type="body" idx="1"/>
          </p:nvPr>
        </p:nvSpPr>
        <p:spPr>
          <a:xfrm>
            <a:off x="457200" y="1600200"/>
            <a:ext cx="8686800" cy="4876800"/>
          </a:xfrm>
        </p:spPr>
        <p:txBody>
          <a:bodyPr/>
          <a:lstStyle/>
          <a:p>
            <a:pPr eaLnBrk="1" hangingPunct="1"/>
            <a:r>
              <a:rPr lang="es-ES" smtClean="0"/>
              <a:t>Como dueño de un PWC, usted puede ser responsable por cualquier daño causado por el:</a:t>
            </a:r>
          </a:p>
          <a:p>
            <a:pPr lvl="1" eaLnBrk="1" hangingPunct="1"/>
            <a:r>
              <a:rPr lang="es-ES" smtClean="0"/>
              <a:t>a menos que haya explicado las restricciones “lento – no estela.”</a:t>
            </a:r>
          </a:p>
          <a:p>
            <a:pPr lvl="1" eaLnBrk="1" hangingPunct="1"/>
            <a:r>
              <a:rPr lang="es-ES" smtClean="0"/>
              <a:t>a menos que el operador sea mayor de 21 años.</a:t>
            </a:r>
          </a:p>
          <a:p>
            <a:pPr lvl="1" eaLnBrk="1" hangingPunct="1"/>
            <a:r>
              <a:rPr lang="es-ES" smtClean="0"/>
              <a:t>independiente de quien lo está operando.</a:t>
            </a:r>
          </a:p>
          <a:p>
            <a:pPr lvl="1" eaLnBrk="1" hangingPunct="1"/>
            <a:r>
              <a:rPr lang="es-ES" smtClean="0"/>
              <a:t>a menos que haya explicado la cantidad de cuerda de seguridad necesaria para ser usada en el interruptor de ignición de seguridad.</a:t>
            </a:r>
          </a:p>
        </p:txBody>
      </p:sp>
      <p:sp>
        <p:nvSpPr>
          <p:cNvPr id="23558" name="Oval 4"/>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3559" name="Oval 5"/>
          <p:cNvSpPr>
            <a:spLocks noChangeArrowheads="1"/>
          </p:cNvSpPr>
          <p:nvPr/>
        </p:nvSpPr>
        <p:spPr bwMode="auto">
          <a:xfrm>
            <a:off x="838200" y="33131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23560" name="Oval 6"/>
          <p:cNvSpPr>
            <a:spLocks noChangeArrowheads="1"/>
          </p:cNvSpPr>
          <p:nvPr/>
        </p:nvSpPr>
        <p:spPr bwMode="auto">
          <a:xfrm>
            <a:off x="838200" y="42354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23561" name="Oval 7"/>
          <p:cNvSpPr>
            <a:spLocks noChangeArrowheads="1"/>
          </p:cNvSpPr>
          <p:nvPr/>
        </p:nvSpPr>
        <p:spPr bwMode="auto">
          <a:xfrm>
            <a:off x="838200" y="47418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23562" name="Oval 8"/>
          <p:cNvSpPr>
            <a:spLocks noChangeArrowheads="1"/>
          </p:cNvSpPr>
          <p:nvPr/>
        </p:nvSpPr>
        <p:spPr bwMode="auto">
          <a:xfrm>
            <a:off x="838200" y="52482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60425" name="Rectangle 9"/>
          <p:cNvSpPr>
            <a:spLocks noChangeArrowheads="1"/>
          </p:cNvSpPr>
          <p:nvPr/>
        </p:nvSpPr>
        <p:spPr bwMode="auto">
          <a:xfrm>
            <a:off x="704850" y="4587875"/>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D9E421-31A2-4127-8FF9-49EA547C9525}" type="slidenum">
              <a:rPr lang="en-US">
                <a:solidFill>
                  <a:srgbClr val="003366"/>
                </a:solidFill>
              </a:rPr>
              <a:pPr eaLnBrk="1" hangingPunct="1"/>
              <a:t>22</a:t>
            </a:fld>
            <a:endParaRPr lang="en-US">
              <a:solidFill>
                <a:srgbClr val="003366"/>
              </a:solidFill>
            </a:endParaRPr>
          </a:p>
        </p:txBody>
      </p:sp>
      <p:sp>
        <p:nvSpPr>
          <p:cNvPr id="24580" name="Rectangle 2"/>
          <p:cNvSpPr>
            <a:spLocks noGrp="1" noChangeArrowheads="1"/>
          </p:cNvSpPr>
          <p:nvPr>
            <p:ph type="title"/>
          </p:nvPr>
        </p:nvSpPr>
        <p:spPr/>
        <p:txBody>
          <a:bodyPr/>
          <a:lstStyle/>
          <a:p>
            <a:pPr eaLnBrk="1" hangingPunct="1"/>
            <a:r>
              <a:rPr lang="es-ES" smtClean="0"/>
              <a:t>Ejercicios de Repaso</a:t>
            </a:r>
          </a:p>
        </p:txBody>
      </p:sp>
      <p:sp>
        <p:nvSpPr>
          <p:cNvPr id="24581" name="Rectangle 3"/>
          <p:cNvSpPr>
            <a:spLocks noGrp="1" noChangeArrowheads="1"/>
          </p:cNvSpPr>
          <p:nvPr>
            <p:ph type="body" idx="1"/>
          </p:nvPr>
        </p:nvSpPr>
        <p:spPr/>
        <p:txBody>
          <a:bodyPr/>
          <a:lstStyle/>
          <a:p>
            <a:pPr eaLnBrk="1" hangingPunct="1">
              <a:lnSpc>
                <a:spcPct val="90000"/>
              </a:lnSpc>
            </a:pPr>
            <a:r>
              <a:rPr lang="es-ES" smtClean="0"/>
              <a:t>Marineros, pescadores y cazadores que usan botes en búsqueda de su deporte, comparten el agua, pero no comparten:</a:t>
            </a:r>
          </a:p>
          <a:p>
            <a:pPr lvl="1" eaLnBrk="1" hangingPunct="1">
              <a:lnSpc>
                <a:spcPct val="90000"/>
              </a:lnSpc>
            </a:pPr>
            <a:endParaRPr lang="es-ES" smtClean="0"/>
          </a:p>
          <a:p>
            <a:pPr lvl="1" eaLnBrk="1" hangingPunct="1">
              <a:lnSpc>
                <a:spcPct val="90000"/>
              </a:lnSpc>
            </a:pPr>
            <a:r>
              <a:rPr lang="es-ES" smtClean="0"/>
              <a:t>una preocupación por un mástil despejado.</a:t>
            </a:r>
          </a:p>
          <a:p>
            <a:pPr lvl="1" eaLnBrk="1" hangingPunct="1">
              <a:lnSpc>
                <a:spcPct val="90000"/>
              </a:lnSpc>
            </a:pPr>
            <a:r>
              <a:rPr lang="es-ES" smtClean="0"/>
              <a:t>la necesidad de usar un PFD.</a:t>
            </a:r>
          </a:p>
          <a:p>
            <a:pPr lvl="1" eaLnBrk="1" hangingPunct="1">
              <a:lnSpc>
                <a:spcPct val="90000"/>
              </a:lnSpc>
            </a:pPr>
            <a:r>
              <a:rPr lang="es-ES" smtClean="0"/>
              <a:t>la responsabilidad de obedecer las “reglas del camino.”</a:t>
            </a:r>
          </a:p>
          <a:p>
            <a:pPr lvl="1" eaLnBrk="1" hangingPunct="1">
              <a:lnSpc>
                <a:spcPct val="90000"/>
              </a:lnSpc>
            </a:pPr>
            <a:r>
              <a:rPr lang="es-ES" smtClean="0"/>
              <a:t>la obligación de proteger el ambiente.</a:t>
            </a:r>
          </a:p>
        </p:txBody>
      </p:sp>
      <p:sp>
        <p:nvSpPr>
          <p:cNvPr id="24582" name="Oval 4"/>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24583" name="Oval 5"/>
          <p:cNvSpPr>
            <a:spLocks noChangeArrowheads="1"/>
          </p:cNvSpPr>
          <p:nvPr/>
        </p:nvSpPr>
        <p:spPr bwMode="auto">
          <a:xfrm>
            <a:off x="838200" y="35734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24584" name="Oval 6"/>
          <p:cNvSpPr>
            <a:spLocks noChangeArrowheads="1"/>
          </p:cNvSpPr>
          <p:nvPr/>
        </p:nvSpPr>
        <p:spPr bwMode="auto">
          <a:xfrm>
            <a:off x="838200" y="40386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24585" name="Oval 7"/>
          <p:cNvSpPr>
            <a:spLocks noChangeArrowheads="1"/>
          </p:cNvSpPr>
          <p:nvPr/>
        </p:nvSpPr>
        <p:spPr bwMode="auto">
          <a:xfrm>
            <a:off x="838200" y="45053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24586" name="Oval 8"/>
          <p:cNvSpPr>
            <a:spLocks noChangeArrowheads="1"/>
          </p:cNvSpPr>
          <p:nvPr/>
        </p:nvSpPr>
        <p:spPr bwMode="auto">
          <a:xfrm>
            <a:off x="838200" y="53276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61449" name="Rectangle 9"/>
          <p:cNvSpPr>
            <a:spLocks noChangeArrowheads="1"/>
          </p:cNvSpPr>
          <p:nvPr/>
        </p:nvSpPr>
        <p:spPr bwMode="auto">
          <a:xfrm>
            <a:off x="704850" y="3368675"/>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B89688-C27F-47D2-8DB1-1D636BD60EB0}" type="slidenum">
              <a:rPr lang="en-US">
                <a:solidFill>
                  <a:srgbClr val="003366"/>
                </a:solidFill>
              </a:rPr>
              <a:pPr eaLnBrk="1" hangingPunct="1"/>
              <a:t>23</a:t>
            </a:fld>
            <a:endParaRPr lang="en-US">
              <a:solidFill>
                <a:srgbClr val="003366"/>
              </a:solidFill>
            </a:endParaRPr>
          </a:p>
        </p:txBody>
      </p:sp>
      <p:sp>
        <p:nvSpPr>
          <p:cNvPr id="25604" name="Rectangle 2"/>
          <p:cNvSpPr>
            <a:spLocks noGrp="1" noChangeArrowheads="1"/>
          </p:cNvSpPr>
          <p:nvPr>
            <p:ph type="title"/>
          </p:nvPr>
        </p:nvSpPr>
        <p:spPr/>
        <p:txBody>
          <a:bodyPr/>
          <a:lstStyle/>
          <a:p>
            <a:pPr eaLnBrk="1" hangingPunct="1"/>
            <a:r>
              <a:rPr lang="es-ES" smtClean="0"/>
              <a:t>Ejercicios de Repaso</a:t>
            </a:r>
            <a:endParaRPr lang="en-US" smtClean="0"/>
          </a:p>
        </p:txBody>
      </p:sp>
      <p:sp>
        <p:nvSpPr>
          <p:cNvPr id="25605" name="Rectangle 3"/>
          <p:cNvSpPr>
            <a:spLocks noGrp="1" noChangeArrowheads="1"/>
          </p:cNvSpPr>
          <p:nvPr>
            <p:ph type="body" idx="1"/>
          </p:nvPr>
        </p:nvSpPr>
        <p:spPr/>
        <p:txBody>
          <a:bodyPr/>
          <a:lstStyle/>
          <a:p>
            <a:pPr eaLnBrk="1" hangingPunct="1"/>
            <a:r>
              <a:rPr lang="es-ES" smtClean="0"/>
              <a:t>Al recoger a un esquiador acuático, mantenerlos siempre a la vista y en el lado del_____ del bote.</a:t>
            </a:r>
          </a:p>
          <a:p>
            <a:pPr lvl="1" eaLnBrk="1" hangingPunct="1"/>
            <a:endParaRPr lang="es-ES" smtClean="0"/>
          </a:p>
          <a:p>
            <a:pPr lvl="1" eaLnBrk="1" hangingPunct="1"/>
            <a:r>
              <a:rPr lang="es-ES" smtClean="0"/>
              <a:t>babor</a:t>
            </a:r>
          </a:p>
          <a:p>
            <a:pPr lvl="1" eaLnBrk="1" hangingPunct="1"/>
            <a:r>
              <a:rPr lang="es-ES" smtClean="0"/>
              <a:t>estribor</a:t>
            </a:r>
          </a:p>
          <a:p>
            <a:pPr lvl="1" eaLnBrk="1" hangingPunct="1"/>
            <a:r>
              <a:rPr lang="es-ES" smtClean="0"/>
              <a:t>operador</a:t>
            </a:r>
          </a:p>
          <a:p>
            <a:pPr lvl="1" eaLnBrk="1" hangingPunct="1"/>
            <a:r>
              <a:rPr lang="es-ES" smtClean="0"/>
              <a:t>sotavento</a:t>
            </a:r>
          </a:p>
          <a:p>
            <a:pPr lvl="1" eaLnBrk="1" hangingPunct="1"/>
            <a:endParaRPr lang="en-US" smtClean="0"/>
          </a:p>
        </p:txBody>
      </p:sp>
      <p:sp>
        <p:nvSpPr>
          <p:cNvPr id="25606" name="Oval 4"/>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25607" name="Oval 5"/>
          <p:cNvSpPr>
            <a:spLocks noChangeArrowheads="1"/>
          </p:cNvSpPr>
          <p:nvPr/>
        </p:nvSpPr>
        <p:spPr bwMode="auto">
          <a:xfrm>
            <a:off x="838200" y="37782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25608" name="Oval 6"/>
          <p:cNvSpPr>
            <a:spLocks noChangeArrowheads="1"/>
          </p:cNvSpPr>
          <p:nvPr/>
        </p:nvSpPr>
        <p:spPr bwMode="auto">
          <a:xfrm>
            <a:off x="838200" y="42830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25609" name="Oval 7"/>
          <p:cNvSpPr>
            <a:spLocks noChangeArrowheads="1"/>
          </p:cNvSpPr>
          <p:nvPr/>
        </p:nvSpPr>
        <p:spPr bwMode="auto">
          <a:xfrm>
            <a:off x="838200" y="47894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25610" name="Oval 8"/>
          <p:cNvSpPr>
            <a:spLocks noChangeArrowheads="1"/>
          </p:cNvSpPr>
          <p:nvPr/>
        </p:nvSpPr>
        <p:spPr bwMode="auto">
          <a:xfrm>
            <a:off x="838200" y="52959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62473" name="Rectangle 9"/>
          <p:cNvSpPr>
            <a:spLocks noChangeArrowheads="1"/>
          </p:cNvSpPr>
          <p:nvPr/>
        </p:nvSpPr>
        <p:spPr bwMode="auto">
          <a:xfrm>
            <a:off x="704850" y="4648200"/>
            <a:ext cx="38671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5D2A4E-19FB-45BE-8A1D-08B3DE04FB41}" type="slidenum">
              <a:rPr lang="en-US">
                <a:solidFill>
                  <a:srgbClr val="003366"/>
                </a:solidFill>
              </a:rPr>
              <a:pPr eaLnBrk="1" hangingPunct="1"/>
              <a:t>24</a:t>
            </a:fld>
            <a:endParaRPr lang="en-US">
              <a:solidFill>
                <a:srgbClr val="003366"/>
              </a:solidFill>
            </a:endParaRPr>
          </a:p>
        </p:txBody>
      </p:sp>
      <p:sp>
        <p:nvSpPr>
          <p:cNvPr id="26628" name="Rectangle 10"/>
          <p:cNvSpPr>
            <a:spLocks noGrp="1" noChangeArrowheads="1"/>
          </p:cNvSpPr>
          <p:nvPr>
            <p:ph type="body" idx="1"/>
          </p:nvPr>
        </p:nvSpPr>
        <p:spPr>
          <a:xfrm>
            <a:off x="457200" y="1600200"/>
            <a:ext cx="8686800" cy="4525963"/>
          </a:xfrm>
        </p:spPr>
        <p:txBody>
          <a:bodyPr/>
          <a:lstStyle/>
          <a:p>
            <a:pPr eaLnBrk="1" hangingPunct="1">
              <a:lnSpc>
                <a:spcPct val="90000"/>
              </a:lnSpc>
            </a:pPr>
            <a:r>
              <a:rPr lang="es-ES" sz="2800" smtClean="0"/>
              <a:t>Cazadores que usan botes para conseguir una persiana o como una plataforma de disparo deben:</a:t>
            </a:r>
          </a:p>
          <a:p>
            <a:pPr lvl="1" eaLnBrk="1" hangingPunct="1">
              <a:lnSpc>
                <a:spcPct val="90000"/>
              </a:lnSpc>
            </a:pPr>
            <a:r>
              <a:rPr lang="es-ES" sz="2400" smtClean="0"/>
              <a:t>no preocuparse por las leyes de navegación y reglas de seguridad, porque no son navegantes de recreo.</a:t>
            </a:r>
          </a:p>
          <a:p>
            <a:pPr lvl="1" eaLnBrk="1" hangingPunct="1">
              <a:lnSpc>
                <a:spcPct val="90000"/>
              </a:lnSpc>
            </a:pPr>
            <a:r>
              <a:rPr lang="es-ES" sz="2400" smtClean="0"/>
              <a:t>entender y cumplir con todas las leyes federales y estatales, y practicar todas las reglas de seguridad de botes.</a:t>
            </a:r>
          </a:p>
          <a:p>
            <a:pPr lvl="1" eaLnBrk="1" hangingPunct="1">
              <a:lnSpc>
                <a:spcPct val="90000"/>
              </a:lnSpc>
            </a:pPr>
            <a:r>
              <a:rPr lang="es-ES" sz="2400" smtClean="0"/>
              <a:t>no preocuparse por la seguridad de navegación, ya que son normalmente en aguas resguardadas.</a:t>
            </a:r>
          </a:p>
          <a:p>
            <a:pPr lvl="1" eaLnBrk="1" hangingPunct="1">
              <a:lnSpc>
                <a:spcPct val="90000"/>
              </a:lnSpc>
            </a:pPr>
            <a:r>
              <a:rPr lang="es-ES" sz="2400" smtClean="0"/>
              <a:t>usar un bote lo más pequeño posible, el cual le permitirá entrar en lugares estrechos.</a:t>
            </a:r>
          </a:p>
        </p:txBody>
      </p:sp>
      <p:sp>
        <p:nvSpPr>
          <p:cNvPr id="26629" name="Rectangle 2"/>
          <p:cNvSpPr>
            <a:spLocks noGrp="1" noChangeArrowheads="1"/>
          </p:cNvSpPr>
          <p:nvPr>
            <p:ph type="title"/>
          </p:nvPr>
        </p:nvSpPr>
        <p:spPr/>
        <p:txBody>
          <a:bodyPr/>
          <a:lstStyle/>
          <a:p>
            <a:pPr eaLnBrk="1" hangingPunct="1"/>
            <a:r>
              <a:rPr lang="es-ES" smtClean="0"/>
              <a:t>Ejercicios de Repaso</a:t>
            </a:r>
            <a:endParaRPr lang="en-US" smtClean="0"/>
          </a:p>
        </p:txBody>
      </p:sp>
      <p:sp>
        <p:nvSpPr>
          <p:cNvPr id="26630" name="Oval 4"/>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4</a:t>
            </a:r>
            <a:endParaRPr lang="en-US"/>
          </a:p>
        </p:txBody>
      </p:sp>
      <p:sp>
        <p:nvSpPr>
          <p:cNvPr id="26631" name="Oval 5"/>
          <p:cNvSpPr>
            <a:spLocks noChangeArrowheads="1"/>
          </p:cNvSpPr>
          <p:nvPr/>
        </p:nvSpPr>
        <p:spPr bwMode="auto">
          <a:xfrm>
            <a:off x="838200" y="29194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26632" name="Oval 6"/>
          <p:cNvSpPr>
            <a:spLocks noChangeArrowheads="1"/>
          </p:cNvSpPr>
          <p:nvPr/>
        </p:nvSpPr>
        <p:spPr bwMode="auto">
          <a:xfrm>
            <a:off x="838200" y="36449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26633" name="Oval 7"/>
          <p:cNvSpPr>
            <a:spLocks noChangeArrowheads="1"/>
          </p:cNvSpPr>
          <p:nvPr/>
        </p:nvSpPr>
        <p:spPr bwMode="auto">
          <a:xfrm>
            <a:off x="838200" y="45720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26634" name="Oval 8"/>
          <p:cNvSpPr>
            <a:spLocks noChangeArrowheads="1"/>
          </p:cNvSpPr>
          <p:nvPr/>
        </p:nvSpPr>
        <p:spPr bwMode="auto">
          <a:xfrm>
            <a:off x="838200" y="5257800"/>
            <a:ext cx="314325" cy="3810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63497" name="Rectangle 9"/>
          <p:cNvSpPr>
            <a:spLocks noChangeArrowheads="1"/>
          </p:cNvSpPr>
          <p:nvPr/>
        </p:nvSpPr>
        <p:spPr bwMode="auto">
          <a:xfrm>
            <a:off x="704850" y="3557588"/>
            <a:ext cx="8134350" cy="1090612"/>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83ACFC-828D-4907-90F0-03D42590E419}" type="slidenum">
              <a:rPr lang="en-US">
                <a:solidFill>
                  <a:srgbClr val="003366"/>
                </a:solidFill>
              </a:rPr>
              <a:pPr eaLnBrk="1" hangingPunct="1"/>
              <a:t>25</a:t>
            </a:fld>
            <a:endParaRPr lang="en-US">
              <a:solidFill>
                <a:srgbClr val="003366"/>
              </a:solidFill>
            </a:endParaRPr>
          </a:p>
        </p:txBody>
      </p:sp>
      <p:sp>
        <p:nvSpPr>
          <p:cNvPr id="27652" name="Rectangle 5"/>
          <p:cNvSpPr>
            <a:spLocks noGrp="1" noChangeArrowheads="1"/>
          </p:cNvSpPr>
          <p:nvPr>
            <p:ph type="body" idx="1"/>
          </p:nvPr>
        </p:nvSpPr>
        <p:spPr/>
        <p:txBody>
          <a:bodyPr/>
          <a:lstStyle/>
          <a:p>
            <a:pPr eaLnBrk="1" hangingPunct="1">
              <a:lnSpc>
                <a:spcPct val="90000"/>
              </a:lnSpc>
            </a:pPr>
            <a:r>
              <a:rPr lang="es-ES" sz="2800" smtClean="0"/>
              <a:t>Como un operador de bote usted tiene responsabilidades en relación con el ambiente. ¿De cual usted no tiene control directo?</a:t>
            </a:r>
          </a:p>
          <a:p>
            <a:pPr lvl="1" eaLnBrk="1" hangingPunct="1">
              <a:lnSpc>
                <a:spcPct val="90000"/>
              </a:lnSpc>
            </a:pPr>
            <a:r>
              <a:rPr lang="es-ES" sz="2400" smtClean="0"/>
              <a:t>la practica de las tres r‘s – reducir, reusar y reciclar</a:t>
            </a:r>
          </a:p>
          <a:p>
            <a:pPr lvl="1" eaLnBrk="1" hangingPunct="1">
              <a:lnSpc>
                <a:spcPct val="90000"/>
              </a:lnSpc>
              <a:buFontTx/>
              <a:buNone/>
            </a:pPr>
            <a:endParaRPr lang="es-ES" sz="2400" smtClean="0"/>
          </a:p>
          <a:p>
            <a:pPr lvl="1" eaLnBrk="1" hangingPunct="1">
              <a:lnSpc>
                <a:spcPct val="90000"/>
              </a:lnSpc>
            </a:pPr>
            <a:r>
              <a:rPr lang="es-ES" sz="2400" smtClean="0"/>
              <a:t>protección de la línea costera de la erosión y la conservación de la vegetación acuática.</a:t>
            </a:r>
          </a:p>
          <a:p>
            <a:pPr lvl="1" eaLnBrk="1" hangingPunct="1">
              <a:lnSpc>
                <a:spcPct val="90000"/>
              </a:lnSpc>
            </a:pPr>
            <a:r>
              <a:rPr lang="es-ES" sz="2400" smtClean="0"/>
              <a:t>reducción del uso de su</a:t>
            </a:r>
            <a:r>
              <a:rPr lang="es-ES" sz="2400" b="1" smtClean="0"/>
              <a:t>s</a:t>
            </a:r>
            <a:r>
              <a:rPr lang="es-ES" sz="2400" smtClean="0"/>
              <a:t>tancias toxicas en los alrededores de su bote.</a:t>
            </a:r>
          </a:p>
          <a:p>
            <a:pPr lvl="1" eaLnBrk="1" hangingPunct="1">
              <a:lnSpc>
                <a:spcPct val="90000"/>
              </a:lnSpc>
            </a:pPr>
            <a:r>
              <a:rPr lang="es-ES" sz="2400" smtClean="0"/>
              <a:t>Contaminantes procedentes de las operaciones municipales e industriales.</a:t>
            </a:r>
          </a:p>
        </p:txBody>
      </p:sp>
      <p:sp>
        <p:nvSpPr>
          <p:cNvPr id="27653" name="Rectangle 2"/>
          <p:cNvSpPr>
            <a:spLocks noGrp="1" noChangeArrowheads="1"/>
          </p:cNvSpPr>
          <p:nvPr>
            <p:ph type="title"/>
          </p:nvPr>
        </p:nvSpPr>
        <p:spPr/>
        <p:txBody>
          <a:bodyPr/>
          <a:lstStyle/>
          <a:p>
            <a:pPr eaLnBrk="1" hangingPunct="1"/>
            <a:r>
              <a:rPr lang="es-ES" smtClean="0"/>
              <a:t>Ejercicios de Repaso</a:t>
            </a:r>
            <a:endParaRPr lang="en-US" smtClean="0"/>
          </a:p>
        </p:txBody>
      </p:sp>
      <p:sp>
        <p:nvSpPr>
          <p:cNvPr id="27654" name="Oval 4"/>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5</a:t>
            </a:r>
            <a:endParaRPr lang="en-US"/>
          </a:p>
        </p:txBody>
      </p:sp>
      <p:sp>
        <p:nvSpPr>
          <p:cNvPr id="27655" name="Oval 6"/>
          <p:cNvSpPr>
            <a:spLocks noChangeArrowheads="1"/>
          </p:cNvSpPr>
          <p:nvPr/>
        </p:nvSpPr>
        <p:spPr bwMode="auto">
          <a:xfrm>
            <a:off x="838200" y="32766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27656" name="Oval 7"/>
          <p:cNvSpPr>
            <a:spLocks noChangeArrowheads="1"/>
          </p:cNvSpPr>
          <p:nvPr/>
        </p:nvSpPr>
        <p:spPr bwMode="auto">
          <a:xfrm>
            <a:off x="838200" y="40068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27657" name="Oval 8"/>
          <p:cNvSpPr>
            <a:spLocks noChangeArrowheads="1"/>
          </p:cNvSpPr>
          <p:nvPr/>
        </p:nvSpPr>
        <p:spPr bwMode="auto">
          <a:xfrm>
            <a:off x="838200" y="47371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27658" name="Oval 9"/>
          <p:cNvSpPr>
            <a:spLocks noChangeArrowheads="1"/>
          </p:cNvSpPr>
          <p:nvPr/>
        </p:nvSpPr>
        <p:spPr bwMode="auto">
          <a:xfrm>
            <a:off x="838200" y="54689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64522" name="Rectangle 10"/>
          <p:cNvSpPr>
            <a:spLocks noChangeArrowheads="1"/>
          </p:cNvSpPr>
          <p:nvPr/>
        </p:nvSpPr>
        <p:spPr bwMode="auto">
          <a:xfrm>
            <a:off x="609600" y="5486400"/>
            <a:ext cx="7829550" cy="7620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664C24-9EDB-4296-BF8E-D805E539F2B7}" type="slidenum">
              <a:rPr lang="en-US">
                <a:solidFill>
                  <a:srgbClr val="003366"/>
                </a:solidFill>
              </a:rPr>
              <a:pPr eaLnBrk="1" hangingPunct="1"/>
              <a:t>26</a:t>
            </a:fld>
            <a:endParaRPr lang="en-US">
              <a:solidFill>
                <a:srgbClr val="003366"/>
              </a:solidFill>
            </a:endParaRPr>
          </a:p>
        </p:txBody>
      </p:sp>
      <p:sp>
        <p:nvSpPr>
          <p:cNvPr id="28676" name="Rectangle 2"/>
          <p:cNvSpPr>
            <a:spLocks noGrp="1" noChangeArrowheads="1"/>
          </p:cNvSpPr>
          <p:nvPr>
            <p:ph type="title"/>
          </p:nvPr>
        </p:nvSpPr>
        <p:spPr/>
        <p:txBody>
          <a:bodyPr/>
          <a:lstStyle/>
          <a:p>
            <a:pPr eaLnBrk="1" hangingPunct="1"/>
            <a:r>
              <a:rPr lang="es-ES" smtClean="0"/>
              <a:t>Ejercicios de Repaso</a:t>
            </a:r>
            <a:endParaRPr lang="en-US" smtClean="0"/>
          </a:p>
        </p:txBody>
      </p:sp>
      <p:sp>
        <p:nvSpPr>
          <p:cNvPr id="28677" name="Rectangle 3"/>
          <p:cNvSpPr>
            <a:spLocks noGrp="1" noChangeArrowheads="1"/>
          </p:cNvSpPr>
          <p:nvPr>
            <p:ph type="body" idx="1"/>
          </p:nvPr>
        </p:nvSpPr>
        <p:spPr/>
        <p:txBody>
          <a:bodyPr/>
          <a:lstStyle/>
          <a:p>
            <a:pPr marL="282575" indent="-282575" eaLnBrk="1" hangingPunct="1">
              <a:lnSpc>
                <a:spcPct val="90000"/>
              </a:lnSpc>
            </a:pPr>
            <a:r>
              <a:rPr lang="es-ES" sz="2800" smtClean="0"/>
              <a:t> Si usted ve una bandera de forma cuadrada y roja con una raya diagonal sobre un bote pequeño flotador, usted debe:</a:t>
            </a:r>
          </a:p>
          <a:p>
            <a:pPr lvl="1" eaLnBrk="1" hangingPunct="1">
              <a:lnSpc>
                <a:spcPct val="90000"/>
              </a:lnSpc>
            </a:pPr>
            <a:endParaRPr lang="es-ES" sz="2400" smtClean="0"/>
          </a:p>
          <a:p>
            <a:pPr lvl="1" eaLnBrk="1" hangingPunct="1">
              <a:lnSpc>
                <a:spcPct val="90000"/>
              </a:lnSpc>
            </a:pPr>
            <a:r>
              <a:rPr lang="es-ES" sz="2400" smtClean="0"/>
              <a:t>ir a envestigar para ver que está pasando.</a:t>
            </a:r>
          </a:p>
          <a:p>
            <a:pPr lvl="1" eaLnBrk="1" hangingPunct="1">
              <a:lnSpc>
                <a:spcPct val="90000"/>
              </a:lnSpc>
            </a:pPr>
            <a:r>
              <a:rPr lang="es-ES" sz="2400" smtClean="0"/>
              <a:t>mantenerse alejado de la zona, ya que es la señal de que los buzos se encuentran por debajo.</a:t>
            </a:r>
          </a:p>
          <a:p>
            <a:pPr lvl="1" eaLnBrk="1" hangingPunct="1">
              <a:lnSpc>
                <a:spcPct val="90000"/>
              </a:lnSpc>
            </a:pPr>
            <a:r>
              <a:rPr lang="es-ES" sz="2400" smtClean="0"/>
              <a:t>no se preocupe por eso, porque es solo un tipo de bandera de “club.”</a:t>
            </a:r>
          </a:p>
          <a:p>
            <a:pPr lvl="1" eaLnBrk="1" hangingPunct="1">
              <a:lnSpc>
                <a:spcPct val="90000"/>
              </a:lnSpc>
            </a:pPr>
            <a:r>
              <a:rPr lang="es-ES" sz="2400" smtClean="0"/>
              <a:t>notifique las autoridades porque significa que un navegante tiene problema.</a:t>
            </a:r>
          </a:p>
        </p:txBody>
      </p:sp>
      <p:sp>
        <p:nvSpPr>
          <p:cNvPr id="28678" name="Oval 4"/>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6</a:t>
            </a:r>
            <a:endParaRPr lang="en-US"/>
          </a:p>
        </p:txBody>
      </p:sp>
      <p:sp>
        <p:nvSpPr>
          <p:cNvPr id="28679" name="Oval 5"/>
          <p:cNvSpPr>
            <a:spLocks noChangeArrowheads="1"/>
          </p:cNvSpPr>
          <p:nvPr/>
        </p:nvSpPr>
        <p:spPr bwMode="auto">
          <a:xfrm>
            <a:off x="838200" y="32861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28680" name="Oval 6"/>
          <p:cNvSpPr>
            <a:spLocks noChangeArrowheads="1"/>
          </p:cNvSpPr>
          <p:nvPr/>
        </p:nvSpPr>
        <p:spPr bwMode="auto">
          <a:xfrm>
            <a:off x="838200" y="36734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28681" name="Oval 7"/>
          <p:cNvSpPr>
            <a:spLocks noChangeArrowheads="1"/>
          </p:cNvSpPr>
          <p:nvPr/>
        </p:nvSpPr>
        <p:spPr bwMode="auto">
          <a:xfrm>
            <a:off x="838200" y="44196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28682" name="Oval 8"/>
          <p:cNvSpPr>
            <a:spLocks noChangeArrowheads="1"/>
          </p:cNvSpPr>
          <p:nvPr/>
        </p:nvSpPr>
        <p:spPr bwMode="auto">
          <a:xfrm>
            <a:off x="838200" y="5156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65545" name="Rectangle 9"/>
          <p:cNvSpPr>
            <a:spLocks noChangeArrowheads="1"/>
          </p:cNvSpPr>
          <p:nvPr/>
        </p:nvSpPr>
        <p:spPr bwMode="auto">
          <a:xfrm>
            <a:off x="704850" y="3581400"/>
            <a:ext cx="7905750" cy="80645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81CC74-882A-47AC-B870-801C3ADCACB9}" type="slidenum">
              <a:rPr lang="en-US">
                <a:solidFill>
                  <a:srgbClr val="003366"/>
                </a:solidFill>
              </a:rPr>
              <a:pPr eaLnBrk="1" hangingPunct="1"/>
              <a:t>27</a:t>
            </a:fld>
            <a:endParaRPr lang="en-US">
              <a:solidFill>
                <a:srgbClr val="003366"/>
              </a:solidFill>
            </a:endParaRPr>
          </a:p>
        </p:txBody>
      </p:sp>
      <p:sp>
        <p:nvSpPr>
          <p:cNvPr id="29700" name="Rectangle 2"/>
          <p:cNvSpPr>
            <a:spLocks noGrp="1" noChangeArrowheads="1"/>
          </p:cNvSpPr>
          <p:nvPr>
            <p:ph type="title"/>
          </p:nvPr>
        </p:nvSpPr>
        <p:spPr/>
        <p:txBody>
          <a:bodyPr/>
          <a:lstStyle/>
          <a:p>
            <a:pPr eaLnBrk="1" hangingPunct="1"/>
            <a:r>
              <a:rPr lang="es-ES" smtClean="0"/>
              <a:t>Fin del Capítulo 7</a:t>
            </a:r>
          </a:p>
        </p:txBody>
      </p:sp>
      <p:pic>
        <p:nvPicPr>
          <p:cNvPr id="29701" name="Picture 3" descr="dolphin sal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2352675"/>
            <a:ext cx="22002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443F99-C213-4633-BC4E-AA8E20223652}" type="slidenum">
              <a:rPr lang="en-US">
                <a:solidFill>
                  <a:srgbClr val="003366"/>
                </a:solidFill>
              </a:rPr>
              <a:pPr eaLnBrk="1" hangingPunct="1"/>
              <a:t>3</a:t>
            </a:fld>
            <a:endParaRPr lang="en-US">
              <a:solidFill>
                <a:srgbClr val="003366"/>
              </a:solidFill>
            </a:endParaRPr>
          </a:p>
        </p:txBody>
      </p:sp>
      <p:sp>
        <p:nvSpPr>
          <p:cNvPr id="5124" name="Rectangle 14"/>
          <p:cNvSpPr>
            <a:spLocks noGrp="1" noChangeArrowheads="1"/>
          </p:cNvSpPr>
          <p:nvPr>
            <p:ph type="body" idx="1"/>
          </p:nvPr>
        </p:nvSpPr>
        <p:spPr>
          <a:xfrm>
            <a:off x="457200" y="1600200"/>
            <a:ext cx="8534400" cy="4525963"/>
          </a:xfrm>
        </p:spPr>
        <p:txBody>
          <a:bodyPr/>
          <a:lstStyle/>
          <a:p>
            <a:pPr eaLnBrk="1" hangingPunct="1">
              <a:spcBef>
                <a:spcPct val="10000"/>
              </a:spcBef>
            </a:pPr>
            <a:r>
              <a:rPr lang="es-US" smtClean="0"/>
              <a:t>Requisitos legales de edad y educación. </a:t>
            </a:r>
            <a:endParaRPr lang="es-ES" smtClean="0"/>
          </a:p>
          <a:p>
            <a:pPr eaLnBrk="1" hangingPunct="1">
              <a:spcBef>
                <a:spcPct val="10000"/>
              </a:spcBef>
            </a:pPr>
            <a:r>
              <a:rPr lang="es-US" smtClean="0"/>
              <a:t>Familiarizados con las reglas básicas de seguridad y las reglas de navegación.</a:t>
            </a:r>
            <a:endParaRPr lang="en-US" smtClean="0"/>
          </a:p>
          <a:p>
            <a:pPr eaLnBrk="1" hangingPunct="1">
              <a:spcBef>
                <a:spcPct val="10000"/>
              </a:spcBef>
            </a:pPr>
            <a:r>
              <a:rPr lang="es-US" smtClean="0"/>
              <a:t>Operación segura del PWC.</a:t>
            </a:r>
            <a:endParaRPr lang="en-US" smtClean="0"/>
          </a:p>
          <a:p>
            <a:pPr eaLnBrk="1" hangingPunct="1">
              <a:spcBef>
                <a:spcPct val="10000"/>
              </a:spcBef>
            </a:pPr>
            <a:r>
              <a:rPr lang="es-US" smtClean="0"/>
              <a:t>Observando  la restricción de “Velocidad de ralentí” o “lento –sin estela.”</a:t>
            </a:r>
            <a:endParaRPr lang="es-ES" smtClean="0"/>
          </a:p>
          <a:p>
            <a:pPr eaLnBrk="1" hangingPunct="1">
              <a:spcBef>
                <a:spcPct val="10000"/>
              </a:spcBef>
            </a:pPr>
            <a:r>
              <a:rPr lang="es-US" smtClean="0"/>
              <a:t>Permanecer alerta mientras opera la embarcación.</a:t>
            </a:r>
            <a:endParaRPr lang="en-US" smtClean="0"/>
          </a:p>
          <a:p>
            <a:pPr eaLnBrk="1" hangingPunct="1">
              <a:spcBef>
                <a:spcPct val="10000"/>
              </a:spcBef>
            </a:pPr>
            <a:endParaRPr lang="es-ES" smtClean="0"/>
          </a:p>
        </p:txBody>
      </p:sp>
      <p:sp>
        <p:nvSpPr>
          <p:cNvPr id="5125" name="Rectangle 2"/>
          <p:cNvSpPr>
            <a:spLocks noGrp="1" noChangeArrowheads="1"/>
          </p:cNvSpPr>
          <p:nvPr>
            <p:ph type="title"/>
          </p:nvPr>
        </p:nvSpPr>
        <p:spPr/>
        <p:txBody>
          <a:bodyPr/>
          <a:lstStyle/>
          <a:p>
            <a:pPr eaLnBrk="1" hangingPunct="1"/>
            <a:r>
              <a:rPr lang="es-US" smtClean="0"/>
              <a:t>Sobre Otros Que </a:t>
            </a:r>
            <a:r>
              <a:rPr lang="en-US" smtClean="0"/>
              <a:t/>
            </a:r>
            <a:br>
              <a:rPr lang="en-US" smtClean="0"/>
            </a:br>
            <a:r>
              <a:rPr lang="es-US" smtClean="0"/>
              <a:t>Operan Su Embarcación</a:t>
            </a:r>
            <a:endParaRPr lang="en-US" smtClean="0"/>
          </a:p>
        </p:txBody>
      </p:sp>
      <p:sp>
        <p:nvSpPr>
          <p:cNvPr id="5126" name="Oval 9"/>
          <p:cNvSpPr>
            <a:spLocks noChangeArrowheads="1"/>
          </p:cNvSpPr>
          <p:nvPr/>
        </p:nvSpPr>
        <p:spPr bwMode="auto">
          <a:xfrm>
            <a:off x="465138" y="16811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5127" name="Oval 10"/>
          <p:cNvSpPr>
            <a:spLocks noChangeArrowheads="1"/>
          </p:cNvSpPr>
          <p:nvPr/>
        </p:nvSpPr>
        <p:spPr bwMode="auto">
          <a:xfrm>
            <a:off x="465138" y="2286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5128" name="Oval 11"/>
          <p:cNvSpPr>
            <a:spLocks noChangeArrowheads="1"/>
          </p:cNvSpPr>
          <p:nvPr/>
        </p:nvSpPr>
        <p:spPr bwMode="auto">
          <a:xfrm>
            <a:off x="465138" y="33035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5129" name="Oval 12"/>
          <p:cNvSpPr>
            <a:spLocks noChangeArrowheads="1"/>
          </p:cNvSpPr>
          <p:nvPr/>
        </p:nvSpPr>
        <p:spPr bwMode="auto">
          <a:xfrm>
            <a:off x="457200" y="3886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4</a:t>
            </a:r>
            <a:endParaRPr lang="en-US"/>
          </a:p>
        </p:txBody>
      </p:sp>
      <p:sp>
        <p:nvSpPr>
          <p:cNvPr id="5130" name="Oval 13"/>
          <p:cNvSpPr>
            <a:spLocks noChangeArrowheads="1"/>
          </p:cNvSpPr>
          <p:nvPr/>
        </p:nvSpPr>
        <p:spPr bwMode="auto">
          <a:xfrm>
            <a:off x="457200" y="48577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5</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BD3B0A-FF0C-4DDC-BB48-0821D1986497}" type="slidenum">
              <a:rPr lang="en-US">
                <a:solidFill>
                  <a:srgbClr val="003366"/>
                </a:solidFill>
              </a:rPr>
              <a:pPr eaLnBrk="1" hangingPunct="1"/>
              <a:t>4</a:t>
            </a:fld>
            <a:endParaRPr lang="en-US">
              <a:solidFill>
                <a:srgbClr val="003366"/>
              </a:solidFill>
            </a:endParaRPr>
          </a:p>
        </p:txBody>
      </p:sp>
      <p:sp>
        <p:nvSpPr>
          <p:cNvPr id="6148" name="Rectangle 2"/>
          <p:cNvSpPr>
            <a:spLocks noGrp="1" noChangeArrowheads="1"/>
          </p:cNvSpPr>
          <p:nvPr>
            <p:ph type="title"/>
          </p:nvPr>
        </p:nvSpPr>
        <p:spPr/>
        <p:txBody>
          <a:bodyPr/>
          <a:lstStyle/>
          <a:p>
            <a:pPr eaLnBrk="1" hangingPunct="1"/>
            <a:r>
              <a:rPr lang="es-US" smtClean="0"/>
              <a:t>Nadando</a:t>
            </a:r>
            <a:endParaRPr lang="en-US" smtClean="0"/>
          </a:p>
        </p:txBody>
      </p:sp>
      <p:sp>
        <p:nvSpPr>
          <p:cNvPr id="6149" name="Rectangle 8"/>
          <p:cNvSpPr>
            <a:spLocks noGrp="1" noChangeArrowheads="1"/>
          </p:cNvSpPr>
          <p:nvPr>
            <p:ph type="body" idx="1"/>
          </p:nvPr>
        </p:nvSpPr>
        <p:spPr/>
        <p:txBody>
          <a:bodyPr/>
          <a:lstStyle/>
          <a:p>
            <a:pPr eaLnBrk="1" hangingPunct="1">
              <a:spcBef>
                <a:spcPct val="10000"/>
              </a:spcBef>
            </a:pPr>
            <a:r>
              <a:rPr lang="es-US" smtClean="0"/>
              <a:t>¿Son fáciles de ver a los nadadores en el agua?</a:t>
            </a:r>
            <a:endParaRPr lang="en-US" smtClean="0"/>
          </a:p>
          <a:p>
            <a:pPr eaLnBrk="1" hangingPunct="1">
              <a:spcBef>
                <a:spcPct val="10000"/>
              </a:spcBef>
            </a:pPr>
            <a:r>
              <a:rPr lang="es-US" smtClean="0"/>
              <a:t>¿Por qué debe de mirar con atención si ve un juguete inflable en el agua?</a:t>
            </a:r>
            <a:endParaRPr lang="en-US" smtClean="0"/>
          </a:p>
          <a:p>
            <a:pPr eaLnBrk="1" hangingPunct="1">
              <a:spcBef>
                <a:spcPct val="10000"/>
              </a:spcBef>
            </a:pPr>
            <a:endParaRPr lang="es-ES" smtClean="0"/>
          </a:p>
        </p:txBody>
      </p:sp>
      <p:sp>
        <p:nvSpPr>
          <p:cNvPr id="6150" name="Oval 9"/>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6151" name="Oval 10"/>
          <p:cNvSpPr>
            <a:spLocks noChangeArrowheads="1"/>
          </p:cNvSpPr>
          <p:nvPr/>
        </p:nvSpPr>
        <p:spPr bwMode="auto">
          <a:xfrm>
            <a:off x="465138" y="27670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pic>
        <p:nvPicPr>
          <p:cNvPr id="6152" name="Picture 14" descr="Imag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733800"/>
            <a:ext cx="4414838" cy="25987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CE18D1-DE1B-4876-9324-887E9CEB9A20}" type="slidenum">
              <a:rPr lang="en-US">
                <a:solidFill>
                  <a:srgbClr val="003366"/>
                </a:solidFill>
              </a:rPr>
              <a:pPr eaLnBrk="1" hangingPunct="1"/>
              <a:t>5</a:t>
            </a:fld>
            <a:endParaRPr lang="en-US">
              <a:solidFill>
                <a:srgbClr val="003366"/>
              </a:solidFill>
            </a:endParaRPr>
          </a:p>
        </p:txBody>
      </p:sp>
      <p:sp>
        <p:nvSpPr>
          <p:cNvPr id="7172" name="Rectangle 3"/>
          <p:cNvSpPr>
            <a:spLocks noGrp="1" noChangeArrowheads="1"/>
          </p:cNvSpPr>
          <p:nvPr>
            <p:ph type="title"/>
          </p:nvPr>
        </p:nvSpPr>
        <p:spPr>
          <a:xfrm>
            <a:off x="228600" y="274638"/>
            <a:ext cx="8763000" cy="1143000"/>
          </a:xfrm>
        </p:spPr>
        <p:txBody>
          <a:bodyPr/>
          <a:lstStyle/>
          <a:p>
            <a:pPr eaLnBrk="1" hangingPunct="1"/>
            <a:r>
              <a:rPr lang="es-US" sz="3600" smtClean="0"/>
              <a:t>  Precauciones De Los Nadadores</a:t>
            </a:r>
            <a:r>
              <a:rPr lang="en-US" sz="4000" smtClean="0"/>
              <a:t/>
            </a:r>
            <a:br>
              <a:rPr lang="en-US" sz="4000" smtClean="0"/>
            </a:br>
            <a:r>
              <a:rPr lang="es-US" sz="3600" smtClean="0"/>
              <a:t>Desde Su Bote</a:t>
            </a:r>
            <a:endParaRPr lang="en-US" sz="3600" b="0" smtClean="0">
              <a:latin typeface="Arial" panose="020B0604020202020204" pitchFamily="34" charset="0"/>
            </a:endParaRPr>
          </a:p>
        </p:txBody>
      </p:sp>
      <p:sp>
        <p:nvSpPr>
          <p:cNvPr id="7173" name="Rectangle 4"/>
          <p:cNvSpPr>
            <a:spLocks noGrp="1" noChangeArrowheads="1"/>
          </p:cNvSpPr>
          <p:nvPr>
            <p:ph type="body" idx="1"/>
          </p:nvPr>
        </p:nvSpPr>
        <p:spPr>
          <a:xfrm>
            <a:off x="381000" y="1600200"/>
            <a:ext cx="8610600" cy="3068638"/>
          </a:xfrm>
        </p:spPr>
        <p:txBody>
          <a:bodyPr/>
          <a:lstStyle/>
          <a:p>
            <a:pPr eaLnBrk="1" hangingPunct="1"/>
            <a:r>
              <a:rPr lang="es-US" smtClean="0"/>
              <a:t>“Pies Primero…Primera Vez” ¿Por qué?</a:t>
            </a:r>
            <a:endParaRPr lang="en-US" smtClean="0"/>
          </a:p>
          <a:p>
            <a:pPr eaLnBrk="1" hangingPunct="1"/>
            <a:r>
              <a:rPr lang="es-US" smtClean="0"/>
              <a:t> Si no nada bien, no lo haga del bote</a:t>
            </a:r>
            <a:endParaRPr lang="en-US" smtClean="0"/>
          </a:p>
          <a:p>
            <a:pPr lvl="1" eaLnBrk="1" hangingPunct="1"/>
            <a:r>
              <a:rPr lang="es-US" smtClean="0"/>
              <a:t>Sin escalera</a:t>
            </a:r>
            <a:endParaRPr lang="es-ES" smtClean="0"/>
          </a:p>
          <a:p>
            <a:pPr lvl="1" eaLnBrk="1" hangingPunct="1"/>
            <a:r>
              <a:rPr lang="es-US" smtClean="0"/>
              <a:t>Aún con una escalera se necesita energía adicional</a:t>
            </a:r>
            <a:endParaRPr lang="es-ES" smtClean="0"/>
          </a:p>
        </p:txBody>
      </p:sp>
      <p:sp>
        <p:nvSpPr>
          <p:cNvPr id="7174" name="Oval 9"/>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7175" name="Oval 10"/>
          <p:cNvSpPr>
            <a:spLocks noChangeArrowheads="1"/>
          </p:cNvSpPr>
          <p:nvPr/>
        </p:nvSpPr>
        <p:spPr bwMode="auto">
          <a:xfrm>
            <a:off x="465138" y="23225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pic>
        <p:nvPicPr>
          <p:cNvPr id="7176" name="Picture 14" descr="03_05_2_2A_0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343400"/>
            <a:ext cx="4278313" cy="2057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30D155-EDA4-41E6-B6DB-374BE8D610B3}" type="slidenum">
              <a:rPr lang="en-US">
                <a:solidFill>
                  <a:srgbClr val="003366"/>
                </a:solidFill>
              </a:rPr>
              <a:pPr eaLnBrk="1" hangingPunct="1"/>
              <a:t>6</a:t>
            </a:fld>
            <a:endParaRPr lang="en-US">
              <a:solidFill>
                <a:srgbClr val="003366"/>
              </a:solidFill>
            </a:endParaRPr>
          </a:p>
        </p:txBody>
      </p:sp>
      <p:sp>
        <p:nvSpPr>
          <p:cNvPr id="8196" name="Rectangle 2"/>
          <p:cNvSpPr>
            <a:spLocks noGrp="1" noChangeArrowheads="1"/>
          </p:cNvSpPr>
          <p:nvPr>
            <p:ph type="title"/>
          </p:nvPr>
        </p:nvSpPr>
        <p:spPr/>
        <p:txBody>
          <a:bodyPr/>
          <a:lstStyle/>
          <a:p>
            <a:pPr eaLnBrk="1" hangingPunct="1"/>
            <a:r>
              <a:rPr lang="es-US" smtClean="0"/>
              <a:t>Buceo y Esnorkel</a:t>
            </a:r>
            <a:endParaRPr lang="en-US" smtClean="0"/>
          </a:p>
        </p:txBody>
      </p:sp>
      <p:sp>
        <p:nvSpPr>
          <p:cNvPr id="8197" name="Rectangle 7"/>
          <p:cNvSpPr>
            <a:spLocks noGrp="1" noChangeArrowheads="1"/>
          </p:cNvSpPr>
          <p:nvPr>
            <p:ph type="body" idx="1"/>
          </p:nvPr>
        </p:nvSpPr>
        <p:spPr/>
        <p:txBody>
          <a:bodyPr/>
          <a:lstStyle/>
          <a:p>
            <a:pPr eaLnBrk="1" hangingPunct="1"/>
            <a:r>
              <a:rPr lang="es-US" smtClean="0"/>
              <a:t>¿A qué deben los navegantes ponerle atención?</a:t>
            </a:r>
            <a:endParaRPr lang="en-US" smtClean="0"/>
          </a:p>
          <a:p>
            <a:pPr eaLnBrk="1" hangingPunct="1"/>
            <a:r>
              <a:rPr lang="es-US" smtClean="0"/>
              <a:t>¿Cuáles son algunas precauciones del buceador?</a:t>
            </a:r>
            <a:endParaRPr lang="en-US" smtClean="0"/>
          </a:p>
          <a:p>
            <a:pPr eaLnBrk="1" hangingPunct="1"/>
            <a:endParaRPr lang="es-ES" smtClean="0"/>
          </a:p>
        </p:txBody>
      </p:sp>
      <p:sp>
        <p:nvSpPr>
          <p:cNvPr id="8198" name="Oval 8"/>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8199" name="Oval 9"/>
          <p:cNvSpPr>
            <a:spLocks noChangeArrowheads="1"/>
          </p:cNvSpPr>
          <p:nvPr/>
        </p:nvSpPr>
        <p:spPr bwMode="auto">
          <a:xfrm>
            <a:off x="465138" y="2895600"/>
            <a:ext cx="314325" cy="304800"/>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pic>
        <p:nvPicPr>
          <p:cNvPr id="8200" name="Picture 10" descr="npo00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67075"/>
            <a:ext cx="3581400" cy="31654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152A8A-1940-44DB-9EE6-D3409D9D739E}" type="slidenum">
              <a:rPr lang="en-US">
                <a:solidFill>
                  <a:srgbClr val="003366"/>
                </a:solidFill>
              </a:rPr>
              <a:pPr eaLnBrk="1" hangingPunct="1"/>
              <a:t>7</a:t>
            </a:fld>
            <a:endParaRPr lang="en-US">
              <a:solidFill>
                <a:srgbClr val="003366"/>
              </a:solidFill>
            </a:endParaRPr>
          </a:p>
        </p:txBody>
      </p:sp>
      <p:sp>
        <p:nvSpPr>
          <p:cNvPr id="9220" name="Rectangle 3"/>
          <p:cNvSpPr>
            <a:spLocks noGrp="1" noChangeArrowheads="1"/>
          </p:cNvSpPr>
          <p:nvPr>
            <p:ph type="body" idx="1"/>
          </p:nvPr>
        </p:nvSpPr>
        <p:spPr/>
        <p:txBody>
          <a:bodyPr/>
          <a:lstStyle/>
          <a:p>
            <a:pPr eaLnBrk="1" hangingPunct="1"/>
            <a:r>
              <a:rPr lang="es-US" sz="2800" smtClean="0"/>
              <a:t>¿Cuáles son las cuatro consideraciones clave para el esquí acuático en forma segura?</a:t>
            </a:r>
            <a:endParaRPr lang="en-US" sz="2800" smtClean="0"/>
          </a:p>
          <a:p>
            <a:pPr eaLnBrk="1" hangingPunct="1"/>
            <a:endParaRPr lang="es-ES" smtClean="0"/>
          </a:p>
        </p:txBody>
      </p:sp>
      <p:sp>
        <p:nvSpPr>
          <p:cNvPr id="9221" name="Rectangle 4"/>
          <p:cNvSpPr>
            <a:spLocks noGrp="1" noChangeArrowheads="1"/>
          </p:cNvSpPr>
          <p:nvPr>
            <p:ph type="title"/>
          </p:nvPr>
        </p:nvSpPr>
        <p:spPr/>
        <p:txBody>
          <a:bodyPr/>
          <a:lstStyle/>
          <a:p>
            <a:pPr eaLnBrk="1" hangingPunct="1"/>
            <a:r>
              <a:rPr lang="es-US" sz="4000" smtClean="0"/>
              <a:t>Esquí  Acuático, Tubo,</a:t>
            </a:r>
            <a:r>
              <a:rPr lang="en-US" sz="4000" smtClean="0"/>
              <a:t/>
            </a:r>
            <a:br>
              <a:rPr lang="en-US" sz="4000" smtClean="0"/>
            </a:br>
            <a:r>
              <a:rPr lang="es-US" sz="4000" smtClean="0"/>
              <a:t>Tabla de Correr Olas</a:t>
            </a:r>
            <a:endParaRPr lang="en-US" sz="4000" smtClean="0"/>
          </a:p>
        </p:txBody>
      </p:sp>
      <p:sp>
        <p:nvSpPr>
          <p:cNvPr id="9222" name="Oval 6"/>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pic>
        <p:nvPicPr>
          <p:cNvPr id="9223" name="Picture 12" descr="03_05_2_3A_0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95600"/>
            <a:ext cx="5421313" cy="35321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C24100-F9ED-4B13-874D-5A4887E2A5D2}" type="slidenum">
              <a:rPr lang="en-US">
                <a:solidFill>
                  <a:srgbClr val="003366"/>
                </a:solidFill>
              </a:rPr>
              <a:pPr eaLnBrk="1" hangingPunct="1"/>
              <a:t>8</a:t>
            </a:fld>
            <a:endParaRPr lang="en-US">
              <a:solidFill>
                <a:srgbClr val="003366"/>
              </a:solidFill>
            </a:endParaRPr>
          </a:p>
        </p:txBody>
      </p:sp>
      <p:sp>
        <p:nvSpPr>
          <p:cNvPr id="10244" name="Rectangle 2"/>
          <p:cNvSpPr>
            <a:spLocks noGrp="1" noChangeArrowheads="1"/>
          </p:cNvSpPr>
          <p:nvPr>
            <p:ph type="title"/>
          </p:nvPr>
        </p:nvSpPr>
        <p:spPr/>
        <p:txBody>
          <a:bodyPr/>
          <a:lstStyle/>
          <a:p>
            <a:pPr eaLnBrk="1" hangingPunct="1"/>
            <a:r>
              <a:rPr lang="es-US" smtClean="0"/>
              <a:t>Señales de Mano</a:t>
            </a:r>
            <a:endParaRPr lang="en-US" smtClean="0"/>
          </a:p>
        </p:txBody>
      </p:sp>
      <p:grpSp>
        <p:nvGrpSpPr>
          <p:cNvPr id="2" name="Group 21"/>
          <p:cNvGrpSpPr>
            <a:grpSpLocks/>
          </p:cNvGrpSpPr>
          <p:nvPr/>
        </p:nvGrpSpPr>
        <p:grpSpPr bwMode="auto">
          <a:xfrm>
            <a:off x="912813" y="1600200"/>
            <a:ext cx="1920875" cy="2644775"/>
            <a:chOff x="575" y="1008"/>
            <a:chExt cx="1210" cy="1666"/>
          </a:xfrm>
        </p:grpSpPr>
        <p:pic>
          <p:nvPicPr>
            <p:cNvPr id="10271" name="Picture 4" descr="back d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008"/>
              <a:ext cx="1051" cy="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2" name="Text Box 5"/>
            <p:cNvSpPr txBox="1">
              <a:spLocks noChangeArrowheads="1"/>
            </p:cNvSpPr>
            <p:nvPr/>
          </p:nvSpPr>
          <p:spPr bwMode="auto">
            <a:xfrm>
              <a:off x="575" y="2073"/>
              <a:ext cx="121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US" sz="2800" b="1"/>
                <a:t>De vuelta</a:t>
              </a:r>
            </a:p>
            <a:p>
              <a:pPr algn="ctr" eaLnBrk="1" hangingPunct="1"/>
              <a:r>
                <a:rPr lang="es-US" sz="2800" b="1"/>
                <a:t> al muelle </a:t>
              </a:r>
              <a:endParaRPr lang="en-US" sz="2800" b="1"/>
            </a:p>
          </p:txBody>
        </p:sp>
      </p:grpSp>
      <p:grpSp>
        <p:nvGrpSpPr>
          <p:cNvPr id="3" name="Group 22"/>
          <p:cNvGrpSpPr>
            <a:grpSpLocks/>
          </p:cNvGrpSpPr>
          <p:nvPr/>
        </p:nvGrpSpPr>
        <p:grpSpPr bwMode="auto">
          <a:xfrm>
            <a:off x="3232150" y="1600200"/>
            <a:ext cx="2679700" cy="2214563"/>
            <a:chOff x="2036" y="1008"/>
            <a:chExt cx="1688" cy="1395"/>
          </a:xfrm>
        </p:grpSpPr>
        <p:pic>
          <p:nvPicPr>
            <p:cNvPr id="10269" name="Picture 7" descr="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 y="1008"/>
              <a:ext cx="1080"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0" name="Text Box 8"/>
            <p:cNvSpPr txBox="1">
              <a:spLocks noChangeArrowheads="1"/>
            </p:cNvSpPr>
            <p:nvPr/>
          </p:nvSpPr>
          <p:spPr bwMode="auto">
            <a:xfrm>
              <a:off x="2036" y="2073"/>
              <a:ext cx="16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US" sz="2800" b="1"/>
                <a:t>Esquiador OK </a:t>
              </a:r>
              <a:endParaRPr lang="en-US" sz="2800" b="1"/>
            </a:p>
          </p:txBody>
        </p:sp>
      </p:grpSp>
      <p:grpSp>
        <p:nvGrpSpPr>
          <p:cNvPr id="4" name="Group 23"/>
          <p:cNvGrpSpPr>
            <a:grpSpLocks/>
          </p:cNvGrpSpPr>
          <p:nvPr/>
        </p:nvGrpSpPr>
        <p:grpSpPr bwMode="auto">
          <a:xfrm>
            <a:off x="6892925" y="1447800"/>
            <a:ext cx="2020888" cy="3227388"/>
            <a:chOff x="4342" y="912"/>
            <a:chExt cx="1273" cy="2033"/>
          </a:xfrm>
        </p:grpSpPr>
        <p:pic>
          <p:nvPicPr>
            <p:cNvPr id="10267" name="Picture 10" descr="skier down wa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2" y="912"/>
              <a:ext cx="972"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8" name="Text Box 11"/>
            <p:cNvSpPr txBox="1">
              <a:spLocks noChangeArrowheads="1"/>
            </p:cNvSpPr>
            <p:nvPr/>
          </p:nvSpPr>
          <p:spPr bwMode="auto">
            <a:xfrm>
              <a:off x="4392" y="2073"/>
              <a:ext cx="1223"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US" sz="2800" b="1"/>
                <a:t>Esquiador</a:t>
              </a:r>
            </a:p>
            <a:p>
              <a:pPr algn="ctr" eaLnBrk="1" hangingPunct="1"/>
              <a:r>
                <a:rPr lang="es-US" sz="2800" b="1"/>
                <a:t>abajo</a:t>
              </a:r>
              <a:endParaRPr lang="en-US" sz="2800" b="1"/>
            </a:p>
            <a:p>
              <a:pPr algn="ctr" eaLnBrk="1" hangingPunct="1"/>
              <a:endParaRPr lang="en-US" sz="2800" b="1"/>
            </a:p>
          </p:txBody>
        </p:sp>
      </p:grpSp>
      <p:grpSp>
        <p:nvGrpSpPr>
          <p:cNvPr id="5" name="Group 24"/>
          <p:cNvGrpSpPr>
            <a:grpSpLocks/>
          </p:cNvGrpSpPr>
          <p:nvPr/>
        </p:nvGrpSpPr>
        <p:grpSpPr bwMode="auto">
          <a:xfrm>
            <a:off x="457200" y="4489450"/>
            <a:ext cx="2225675" cy="1566863"/>
            <a:chOff x="288" y="2828"/>
            <a:chExt cx="1402" cy="987"/>
          </a:xfrm>
        </p:grpSpPr>
        <p:pic>
          <p:nvPicPr>
            <p:cNvPr id="10265" name="Picture 13" descr="slow do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 y="2828"/>
              <a:ext cx="77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6" name="Text Box 14"/>
            <p:cNvSpPr txBox="1">
              <a:spLocks noChangeArrowheads="1"/>
            </p:cNvSpPr>
            <p:nvPr/>
          </p:nvSpPr>
          <p:spPr bwMode="auto">
            <a:xfrm>
              <a:off x="288" y="3485"/>
              <a:ext cx="140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US" sz="2800" b="1"/>
                <a:t>Desacelerar</a:t>
              </a:r>
              <a:endParaRPr lang="en-US" sz="2800" b="1"/>
            </a:p>
          </p:txBody>
        </p:sp>
      </p:grpSp>
      <p:grpSp>
        <p:nvGrpSpPr>
          <p:cNvPr id="6" name="Group 25"/>
          <p:cNvGrpSpPr>
            <a:grpSpLocks/>
          </p:cNvGrpSpPr>
          <p:nvPr/>
        </p:nvGrpSpPr>
        <p:grpSpPr bwMode="auto">
          <a:xfrm>
            <a:off x="2819400" y="4318000"/>
            <a:ext cx="1679575" cy="1738313"/>
            <a:chOff x="1776" y="2720"/>
            <a:chExt cx="1058" cy="1095"/>
          </a:xfrm>
        </p:grpSpPr>
        <p:pic>
          <p:nvPicPr>
            <p:cNvPr id="10263" name="Picture 16" descr="speed 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2720"/>
              <a:ext cx="770"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4" name="Text Box 17"/>
            <p:cNvSpPr txBox="1">
              <a:spLocks noChangeArrowheads="1"/>
            </p:cNvSpPr>
            <p:nvPr/>
          </p:nvSpPr>
          <p:spPr bwMode="auto">
            <a:xfrm>
              <a:off x="1776" y="3485"/>
              <a:ext cx="102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US" sz="2800" b="1"/>
                <a:t>Acelerar</a:t>
              </a:r>
              <a:endParaRPr lang="en-US" sz="2800" b="1"/>
            </a:p>
          </p:txBody>
        </p:sp>
      </p:grpSp>
      <p:grpSp>
        <p:nvGrpSpPr>
          <p:cNvPr id="7" name="Group 26"/>
          <p:cNvGrpSpPr>
            <a:grpSpLocks/>
          </p:cNvGrpSpPr>
          <p:nvPr/>
        </p:nvGrpSpPr>
        <p:grpSpPr bwMode="auto">
          <a:xfrm>
            <a:off x="5032375" y="4287838"/>
            <a:ext cx="2500313" cy="1768475"/>
            <a:chOff x="3170" y="2701"/>
            <a:chExt cx="1575" cy="1114"/>
          </a:xfrm>
        </p:grpSpPr>
        <p:pic>
          <p:nvPicPr>
            <p:cNvPr id="10261" name="Picture 19" descr="speed o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4" y="2701"/>
              <a:ext cx="526"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 Box 20"/>
            <p:cNvSpPr txBox="1">
              <a:spLocks noChangeArrowheads="1"/>
            </p:cNvSpPr>
            <p:nvPr/>
          </p:nvSpPr>
          <p:spPr bwMode="auto">
            <a:xfrm>
              <a:off x="3170" y="3485"/>
              <a:ext cx="15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US" sz="2800" b="1"/>
                <a:t>Velocidad OK</a:t>
              </a:r>
              <a:endParaRPr lang="en-US" sz="2800" b="1"/>
            </a:p>
          </p:txBody>
        </p:sp>
      </p:grpSp>
      <p:grpSp>
        <p:nvGrpSpPr>
          <p:cNvPr id="8" name="Group 27"/>
          <p:cNvGrpSpPr>
            <a:grpSpLocks/>
          </p:cNvGrpSpPr>
          <p:nvPr/>
        </p:nvGrpSpPr>
        <p:grpSpPr bwMode="auto">
          <a:xfrm>
            <a:off x="7521575" y="4305300"/>
            <a:ext cx="963613" cy="1749425"/>
            <a:chOff x="4738" y="2712"/>
            <a:chExt cx="607" cy="1102"/>
          </a:xfrm>
        </p:grpSpPr>
        <p:pic>
          <p:nvPicPr>
            <p:cNvPr id="10259" name="Picture 22" descr="sto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 y="2712"/>
              <a:ext cx="418"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23"/>
            <p:cNvSpPr txBox="1">
              <a:spLocks noChangeArrowheads="1"/>
            </p:cNvSpPr>
            <p:nvPr/>
          </p:nvSpPr>
          <p:spPr bwMode="auto">
            <a:xfrm>
              <a:off x="4738" y="3484"/>
              <a:ext cx="60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US" sz="2800" b="1"/>
                <a:t>Pare</a:t>
              </a:r>
              <a:endParaRPr lang="en-US" sz="2800" b="1"/>
            </a:p>
          </p:txBody>
        </p:sp>
      </p:grpSp>
      <p:sp>
        <p:nvSpPr>
          <p:cNvPr id="10252" name="Oval 33"/>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10253" name="Oval 34"/>
          <p:cNvSpPr>
            <a:spLocks noChangeArrowheads="1"/>
          </p:cNvSpPr>
          <p:nvPr/>
        </p:nvSpPr>
        <p:spPr bwMode="auto">
          <a:xfrm>
            <a:off x="3276600" y="17430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10254" name="Oval 35"/>
          <p:cNvSpPr>
            <a:spLocks noChangeArrowheads="1"/>
          </p:cNvSpPr>
          <p:nvPr/>
        </p:nvSpPr>
        <p:spPr bwMode="auto">
          <a:xfrm>
            <a:off x="6477000" y="17430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10255" name="Oval 36"/>
          <p:cNvSpPr>
            <a:spLocks noChangeArrowheads="1"/>
          </p:cNvSpPr>
          <p:nvPr/>
        </p:nvSpPr>
        <p:spPr bwMode="auto">
          <a:xfrm>
            <a:off x="457200" y="43434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4</a:t>
            </a:r>
            <a:endParaRPr lang="en-US"/>
          </a:p>
        </p:txBody>
      </p:sp>
      <p:sp>
        <p:nvSpPr>
          <p:cNvPr id="10256" name="Oval 37"/>
          <p:cNvSpPr>
            <a:spLocks noChangeArrowheads="1"/>
          </p:cNvSpPr>
          <p:nvPr/>
        </p:nvSpPr>
        <p:spPr bwMode="auto">
          <a:xfrm>
            <a:off x="3048000" y="4267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5</a:t>
            </a:r>
            <a:endParaRPr lang="en-US"/>
          </a:p>
        </p:txBody>
      </p:sp>
      <p:sp>
        <p:nvSpPr>
          <p:cNvPr id="10257" name="Oval 38"/>
          <p:cNvSpPr>
            <a:spLocks noChangeArrowheads="1"/>
          </p:cNvSpPr>
          <p:nvPr/>
        </p:nvSpPr>
        <p:spPr bwMode="auto">
          <a:xfrm>
            <a:off x="5257800" y="4267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6</a:t>
            </a:r>
            <a:endParaRPr lang="en-US"/>
          </a:p>
        </p:txBody>
      </p:sp>
      <p:sp>
        <p:nvSpPr>
          <p:cNvPr id="10258" name="Oval 39"/>
          <p:cNvSpPr>
            <a:spLocks noChangeArrowheads="1"/>
          </p:cNvSpPr>
          <p:nvPr/>
        </p:nvSpPr>
        <p:spPr bwMode="auto">
          <a:xfrm>
            <a:off x="7391400" y="4267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7</a:t>
            </a:r>
            <a:endParaRPr lang="en-US"/>
          </a:p>
        </p:txBody>
      </p:sp>
      <p:sp>
        <p:nvSpPr>
          <p:cNvPr id="9" name="Footer Placeholder 8"/>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ppt_w/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ppt_w/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ppt_w/2"/>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ppt_w/2"/>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83E0F1-0AF7-40EC-954B-AD625E34DF2B}" type="slidenum">
              <a:rPr lang="en-US">
                <a:solidFill>
                  <a:srgbClr val="003366"/>
                </a:solidFill>
              </a:rPr>
              <a:pPr eaLnBrk="1" hangingPunct="1"/>
              <a:t>9</a:t>
            </a:fld>
            <a:endParaRPr lang="en-US">
              <a:solidFill>
                <a:srgbClr val="003366"/>
              </a:solidFill>
            </a:endParaRPr>
          </a:p>
        </p:txBody>
      </p:sp>
      <p:sp>
        <p:nvSpPr>
          <p:cNvPr id="11268" name="Rectangle 3"/>
          <p:cNvSpPr>
            <a:spLocks noGrp="1" noChangeArrowheads="1"/>
          </p:cNvSpPr>
          <p:nvPr>
            <p:ph type="title"/>
          </p:nvPr>
        </p:nvSpPr>
        <p:spPr/>
        <p:txBody>
          <a:bodyPr/>
          <a:lstStyle/>
          <a:p>
            <a:pPr eaLnBrk="1" hangingPunct="1"/>
            <a:r>
              <a:rPr lang="es-US" sz="4000" smtClean="0"/>
              <a:t>Esquí  Acuático, Tubo,</a:t>
            </a:r>
            <a:r>
              <a:rPr lang="en-US" sz="4000" smtClean="0"/>
              <a:t/>
            </a:r>
            <a:br>
              <a:rPr lang="en-US" sz="4000" smtClean="0"/>
            </a:br>
            <a:r>
              <a:rPr lang="es-US" sz="4000" smtClean="0"/>
              <a:t>Tabla de Correr Olas</a:t>
            </a:r>
            <a:endParaRPr lang="en-US" sz="4000" smtClean="0"/>
          </a:p>
        </p:txBody>
      </p:sp>
      <p:sp>
        <p:nvSpPr>
          <p:cNvPr id="11269" name="Rectangle 10"/>
          <p:cNvSpPr>
            <a:spLocks noGrp="1" noChangeArrowheads="1"/>
          </p:cNvSpPr>
          <p:nvPr>
            <p:ph type="body" idx="1"/>
          </p:nvPr>
        </p:nvSpPr>
        <p:spPr/>
        <p:txBody>
          <a:bodyPr/>
          <a:lstStyle/>
          <a:p>
            <a:pPr eaLnBrk="1" hangingPunct="1"/>
            <a:r>
              <a:rPr lang="es-US" smtClean="0"/>
              <a:t>¿Cuáles son las cosas importantes que debe de saber sobre el remolque de estos?</a:t>
            </a:r>
            <a:endParaRPr lang="en-US" smtClean="0"/>
          </a:p>
          <a:p>
            <a:pPr eaLnBrk="1" hangingPunct="1"/>
            <a:endParaRPr lang="en-US" smtClean="0"/>
          </a:p>
        </p:txBody>
      </p:sp>
      <p:sp>
        <p:nvSpPr>
          <p:cNvPr id="11270" name="Oval 11"/>
          <p:cNvSpPr>
            <a:spLocks noChangeArrowheads="1"/>
          </p:cNvSpPr>
          <p:nvPr/>
        </p:nvSpPr>
        <p:spPr bwMode="auto">
          <a:xfrm>
            <a:off x="465138"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pic>
        <p:nvPicPr>
          <p:cNvPr id="11271" name="Picture 17" descr="03_05_2_2D_0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19400"/>
            <a:ext cx="5527675" cy="36020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Aux 2">
  <a:themeElements>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fontScheme name="Aux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x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x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x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x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x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x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x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x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x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x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x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x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Aux 2</Template>
  <TotalTime>902</TotalTime>
  <Words>3103</Words>
  <Application>Microsoft Office PowerPoint</Application>
  <PresentationFormat>On-screen Show (4:3)</PresentationFormat>
  <Paragraphs>749</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Arial Black</vt:lpstr>
      <vt:lpstr>Aux 2</vt:lpstr>
      <vt:lpstr>Capítulo 7</vt:lpstr>
      <vt:lpstr>Explicar a los Pasajeros</vt:lpstr>
      <vt:lpstr>Sobre Otros Que  Operan Su Embarcación</vt:lpstr>
      <vt:lpstr>Nadando</vt:lpstr>
      <vt:lpstr>  Precauciones De Los Nadadores Desde Su Bote</vt:lpstr>
      <vt:lpstr>Buceo y Esnorkel</vt:lpstr>
      <vt:lpstr>Esquí  Acuático, Tubo, Tabla de Correr Olas</vt:lpstr>
      <vt:lpstr>Señales de Mano</vt:lpstr>
      <vt:lpstr>Esquí  Acuático, Tubo, Tabla de Correr Olas</vt:lpstr>
      <vt:lpstr>Esquí  Acuático Tubo  Tabla de Correr Olas</vt:lpstr>
      <vt:lpstr> Persona en el Agua </vt:lpstr>
      <vt:lpstr>Persona Remolcada</vt:lpstr>
      <vt:lpstr>Ir en Canoa,  Cayac y Balsa</vt:lpstr>
      <vt:lpstr>Ir en Canoa,  Cayac y Balsa</vt:lpstr>
      <vt:lpstr>Hacer Surf a Vela</vt:lpstr>
      <vt:lpstr>Navegación</vt:lpstr>
      <vt:lpstr>Navegación</vt:lpstr>
      <vt:lpstr>Pesca</vt:lpstr>
      <vt:lpstr>Caza</vt:lpstr>
      <vt:lpstr>Capítulo 7 Repaso</vt:lpstr>
      <vt:lpstr>Ejercicios de Repaso</vt:lpstr>
      <vt:lpstr>Ejercicios de Repaso</vt:lpstr>
      <vt:lpstr>Ejercicios de Repaso</vt:lpstr>
      <vt:lpstr>Ejercicios de Repaso</vt:lpstr>
      <vt:lpstr>Ejercicios de Repaso</vt:lpstr>
      <vt:lpstr>Ejercicios de Repaso</vt:lpstr>
      <vt:lpstr>Fin del Capítulo 7</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Stroup, Daniel</cp:lastModifiedBy>
  <cp:revision>151</cp:revision>
  <dcterms:created xsi:type="dcterms:W3CDTF">2006-04-04T00:02:01Z</dcterms:created>
  <dcterms:modified xsi:type="dcterms:W3CDTF">2014-02-06T20:05:17Z</dcterms:modified>
</cp:coreProperties>
</file>